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313" r:id="rId5"/>
    <p:sldId id="326" r:id="rId6"/>
    <p:sldId id="319" r:id="rId7"/>
    <p:sldId id="318" r:id="rId8"/>
    <p:sldId id="321" r:id="rId9"/>
    <p:sldId id="322" r:id="rId10"/>
    <p:sldId id="324" r:id="rId11"/>
    <p:sldId id="329" r:id="rId12"/>
    <p:sldId id="327" r:id="rId13"/>
    <p:sldId id="332" r:id="rId14"/>
    <p:sldId id="333" r:id="rId15"/>
    <p:sldId id="331" r:id="rId16"/>
    <p:sldId id="323" r:id="rId17"/>
  </p:sldIdLst>
  <p:sldSz cx="12192000" cy="6858000"/>
  <p:notesSz cx="6805613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195B"/>
    <a:srgbClr val="1D1346"/>
    <a:srgbClr val="128ACB"/>
    <a:srgbClr val="F17FA5"/>
    <a:srgbClr val="F47732"/>
    <a:srgbClr val="60BB46"/>
    <a:srgbClr val="9151A0"/>
    <a:srgbClr val="0C8442"/>
    <a:srgbClr val="FBB836"/>
    <a:srgbClr val="575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71" autoAdjust="0"/>
    <p:restoredTop sz="81243" autoAdjust="0"/>
  </p:normalViewPr>
  <p:slideViewPr>
    <p:cSldViewPr snapToGrid="0">
      <p:cViewPr varScale="1">
        <p:scale>
          <a:sx n="133" d="100"/>
          <a:sy n="133" d="100"/>
        </p:scale>
        <p:origin x="1962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E6ADA-E734-43E7-BA3E-388336DDE92A}" type="datetimeFigureOut">
              <a:rPr lang="ru-RU" smtClean="0"/>
              <a:t>04.09.2026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BCA2D0-FEBF-4C6F-9769-06BF3F474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508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7E530-0CBA-48EB-B17D-91110B96F5C6}" type="datetimeFigureOut">
              <a:rPr lang="ru-RU" smtClean="0"/>
              <a:t>04.09.2026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3307"/>
            <a:ext cx="544449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904BCD-10C8-42A5-ABBA-D5D1FBF78BB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491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B3A45-80F0-1476-FEC8-FE7A31182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57303B6-155B-1715-B25D-F661F7D1E1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3D08DD4-F473-4A4D-021D-56730D054C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Слайд для юридических лиц и индивидуальных предпринимателей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FA2DFCB-6601-70D7-18E6-0FC987348E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904BCD-10C8-42A5-ABBA-D5D1FBF78BB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8516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DC01F-5524-6BDA-FCB2-3F82A731B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BBB4640-CD6E-AF32-424B-094DD142BE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DA75C11-36C5-B40C-FC2B-D68F12CD24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Слайд для юридических лиц и индивидуальных предпринимателей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D921227-F048-E779-E1E0-BE12B66352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967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97B97-8CD4-4A8C-489B-1A04760C9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D6FB5E1-26E1-E276-1547-60AA6003EA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36415C3-7171-0277-F662-FFEC690129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Слайд для юридических лиц и индивидуальных предпринимателей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CD6B355-59AE-8D28-F405-FB8D891A82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6223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4FBA9-03D8-4F8B-2388-E4B039FE2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0D346D4-08AE-8F1F-FF88-745A80809C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DC506A6-DADA-49BB-5E12-82155C3C2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Слайд для юридических лиц и индивидуальных предпринимателей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8E0930C-8BBD-6E73-0D82-0F1D47BA93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2840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133AC-8CFD-0757-C16F-259568F39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B12B5B3-189E-C219-CE1C-AA60D7AACD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46732DA-0674-4B1E-46C5-11F8BF9D35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Слайд для юридических лиц и индивидуальных предпринимателей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F0A342-ECB1-D8D3-C3DC-26E8B2E1F7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949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A275C-3D8B-AD9B-A6CC-BA85AFF15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E706913-75A3-D0E9-6457-5C784A983C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55F9757-9293-C63E-6138-6B5D79FF5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Слайд для юридических лиц и индивидуальных предпринимателей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D000695-43CA-FCAD-7DA3-D9A3CCD995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340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6A97-99FA-EDDB-79F6-8A3551008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B3B5203-2E16-1334-C23E-BA2194BCD0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A1351E3-FAE5-6FC3-BB6B-786614E2B7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Слайд для юридических лиц и индивидуальных предпринимателей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FD9BAE-3B4D-6B7D-5AF7-4AD1C9F71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04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4FBA9-03D8-4F8B-2388-E4B039FE2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0D346D4-08AE-8F1F-FF88-745A80809C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DC506A6-DADA-49BB-5E12-82155C3C2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Слайд для юридических лиц и индивидуальных предпринимателей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8E0930C-8BBD-6E73-0D82-0F1D47BA93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904BCD-10C8-42A5-ABBA-D5D1FBF78BB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2572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FB92C-59A4-E745-539F-6CF86DA23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E0B5455-C2B1-C794-B021-26A2538BEE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314C1DB-D05A-A736-7DD7-B5F28DCA79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для юридических лиц и индивидуальных предпринимателей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3C9377-65C3-1529-6913-2C151D8979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127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6B745-8AD5-232F-29AF-BA01D2DCC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402AB4D-FCFD-6378-950A-CE37BEF477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CA89BBF-09E3-3147-F680-202F73D074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для юридических лиц и индивидуальных предпринимателей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8063CF-F773-729C-D456-DFB3CC886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476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6B745-8AD5-232F-29AF-BA01D2DCC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402AB4D-FCFD-6378-950A-CE37BEF477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CA89BBF-09E3-3147-F680-202F73D074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для физических лиц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для юридических лиц и индивидуальных предпринимателей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8063CF-F773-729C-D456-DFB3CC886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6415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6A97-99FA-EDDB-79F6-8A3551008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B3B5203-2E16-1334-C23E-BA2194BCD0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A1351E3-FAE5-6FC3-BB6B-786614E2B7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Слайд для юридических лиц и индивидуальных предпринимателей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FD9BAE-3B4D-6B7D-5AF7-4AD1C9F71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04BCD-10C8-42A5-ABBA-D5D1FBF78BBA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639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6339" y="3797299"/>
            <a:ext cx="4062411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6339" y="6205566"/>
            <a:ext cx="4062411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</p:spTree>
    <p:extLst>
      <p:ext uri="{BB962C8B-B14F-4D97-AF65-F5344CB8AC3E}">
        <p14:creationId xmlns:p14="http://schemas.microsoft.com/office/powerpoint/2010/main" val="2971459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6339" y="3797299"/>
            <a:ext cx="4062411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6339" y="6205566"/>
            <a:ext cx="4062411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75B42C9-D670-446A-9583-BD5571714E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99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id="{34CC37E1-89DB-F54C-A285-B011317DB0C4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6339" y="3797299"/>
            <a:ext cx="4062411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6339" y="6205566"/>
            <a:ext cx="4062411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5B71E1-4C95-4E0E-82AA-C4C2E1DAE7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7" r="18281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75B42C9-D670-446A-9583-BD5571714E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85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:a16="http://schemas.microsoft.com/office/drawing/2014/main" id="{868D1A79-0555-C24E-AC19-8597029C75B0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0" y="3797299"/>
            <a:ext cx="4592638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6205566"/>
            <a:ext cx="4592638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79" y="431800"/>
            <a:ext cx="3638390" cy="90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35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:a16="http://schemas.microsoft.com/office/drawing/2014/main" id="{20E5DCE5-DCC6-9D49-9FD7-9D01D8772A13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0" y="3797299"/>
            <a:ext cx="4592638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6205566"/>
            <a:ext cx="4592638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79" y="431800"/>
            <a:ext cx="3638390" cy="90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53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0" y="3797299"/>
            <a:ext cx="4592638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6205566"/>
            <a:ext cx="4592638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0CCE6C-1C13-42E8-8E94-10A9B14A53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79" y="431800"/>
            <a:ext cx="3638390" cy="90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77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8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зисы в 4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Текст 7">
            <a:extLst>
              <a:ext uri="{FF2B5EF4-FFF2-40B4-BE49-F238E27FC236}">
                <a16:creationId xmlns:a16="http://schemas.microsoft.com/office/drawing/2014/main" id="{19A166C2-0FC5-4C62-B1C8-A2E9D3DA3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17875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id="{7DF90D02-C38A-4C8E-BE27-B09AFCC1C4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03950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id="{FDC2D01E-6E23-46AF-88FD-5810F4C0FE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90025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Текст 7">
            <a:extLst>
              <a:ext uri="{FF2B5EF4-FFF2-40B4-BE49-F238E27FC236}">
                <a16:creationId xmlns:a16="http://schemas.microsoft.com/office/drawing/2014/main" id="{8CD2E874-F798-449B-AF52-6E51992865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388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Текст 7">
            <a:extLst>
              <a:ext uri="{FF2B5EF4-FFF2-40B4-BE49-F238E27FC236}">
                <a16:creationId xmlns:a16="http://schemas.microsoft.com/office/drawing/2014/main" id="{8D8FCC09-FB67-4021-814D-A90AB3AA44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17875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Текст 7">
            <a:extLst>
              <a:ext uri="{FF2B5EF4-FFF2-40B4-BE49-F238E27FC236}">
                <a16:creationId xmlns:a16="http://schemas.microsoft.com/office/drawing/2014/main" id="{F12346B4-8A43-495A-AB40-34684AAD88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3950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id="{5159B785-97A0-4186-AABD-4FE1A5BAF4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90025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90538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1971675"/>
            <a:ext cx="5554662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3951" y="1971675"/>
            <a:ext cx="5554659" cy="4452938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193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зображение в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4942103"/>
            <a:ext cx="5554662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3391" y="1971675"/>
            <a:ext cx="5554659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7" name="Текст 7">
            <a:extLst>
              <a:ext uri="{FF2B5EF4-FFF2-40B4-BE49-F238E27FC236}">
                <a16:creationId xmlns:a16="http://schemas.microsoft.com/office/drawing/2014/main" id="{F2786F94-0219-4D50-AE47-BFADD00557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03947" y="4942103"/>
            <a:ext cx="5554662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9">
            <a:extLst>
              <a:ext uri="{FF2B5EF4-FFF2-40B4-BE49-F238E27FC236}">
                <a16:creationId xmlns:a16="http://schemas.microsoft.com/office/drawing/2014/main" id="{08194C61-3908-4D9E-ADA8-AD85B6B49F2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03950" y="1971675"/>
            <a:ext cx="5554659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491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зображение в 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4942103"/>
            <a:ext cx="3609974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3392" y="1971675"/>
            <a:ext cx="3609972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1" name="Текст 7">
            <a:extLst>
              <a:ext uri="{FF2B5EF4-FFF2-40B4-BE49-F238E27FC236}">
                <a16:creationId xmlns:a16="http://schemas.microsoft.com/office/drawing/2014/main" id="{DCBD97CA-2B21-43E5-B3A6-4E3A6887B7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79900" y="4942103"/>
            <a:ext cx="3633788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id="{9BB48594-CDF5-4760-829E-7067E397D5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79904" y="1971675"/>
            <a:ext cx="3633784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8EDE3255-D331-473E-9F80-45DF45BC78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24820" y="4942103"/>
            <a:ext cx="3633788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Рисунок 9">
            <a:extLst>
              <a:ext uri="{FF2B5EF4-FFF2-40B4-BE49-F238E27FC236}">
                <a16:creationId xmlns:a16="http://schemas.microsoft.com/office/drawing/2014/main" id="{988FBD5B-1F8B-4DA1-9167-A98867F784D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4824" y="1971675"/>
            <a:ext cx="3633784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094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широкое изображение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9" y="1971675"/>
            <a:ext cx="11325222" cy="1771650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id="{A0A68313-7CA3-4A32-A17E-CB916613E0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3388" y="3990975"/>
            <a:ext cx="11325225" cy="2435225"/>
          </a:xfr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56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1971675"/>
            <a:ext cx="4591050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иаграмма 3">
            <a:extLst>
              <a:ext uri="{FF2B5EF4-FFF2-40B4-BE49-F238E27FC236}">
                <a16:creationId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03950" y="1971675"/>
            <a:ext cx="2674938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  <p:sp>
        <p:nvSpPr>
          <p:cNvPr id="9" name="Диаграмма 3">
            <a:extLst>
              <a:ext uri="{FF2B5EF4-FFF2-40B4-BE49-F238E27FC236}">
                <a16:creationId xmlns:a16="http://schemas.microsoft.com/office/drawing/2014/main" id="{167A4ACF-9947-4AF0-89F5-3536622AB2A3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9090025" y="1971675"/>
            <a:ext cx="2668586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0802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широк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1971675"/>
            <a:ext cx="3609975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иаграмма 3">
            <a:extLst>
              <a:ext uri="{FF2B5EF4-FFF2-40B4-BE49-F238E27FC236}">
                <a16:creationId xmlns:a16="http://schemas.microsoft.com/office/drawing/2014/main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279901" y="1971675"/>
            <a:ext cx="7478712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214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9" y="1971675"/>
            <a:ext cx="2665412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аблица 6">
            <a:extLst>
              <a:ext uri="{FF2B5EF4-FFF2-40B4-BE49-F238E27FC236}">
                <a16:creationId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317875" y="1971675"/>
            <a:ext cx="8440738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879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ирокая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Таблица 6">
            <a:extLst>
              <a:ext uri="{FF2B5EF4-FFF2-40B4-BE49-F238E27FC236}">
                <a16:creationId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33387" y="1971675"/>
            <a:ext cx="11325226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921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широкая таблица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9" y="1971675"/>
            <a:ext cx="11325222" cy="1771650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аблица 6">
            <a:extLst>
              <a:ext uri="{FF2B5EF4-FFF2-40B4-BE49-F238E27FC236}">
                <a16:creationId xmlns:a16="http://schemas.microsoft.com/office/drawing/2014/main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33387" y="4010025"/>
            <a:ext cx="11325226" cy="241458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9973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лайдов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3797299"/>
            <a:ext cx="5554663" cy="269240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1971675"/>
            <a:ext cx="5554663" cy="1089027"/>
          </a:xfrm>
        </p:spPr>
        <p:txBody>
          <a:bodyPr anchor="b"/>
          <a:lstStyle>
            <a:lvl1pPr>
              <a:spcBef>
                <a:spcPts val="0"/>
              </a:spcBef>
              <a:defRPr sz="1800" cap="none" spc="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9" name="Рисунок 6">
            <a:extLst>
              <a:ext uri="{FF2B5EF4-FFF2-40B4-BE49-F238E27FC236}">
                <a16:creationId xmlns:a16="http://schemas.microsoft.com/office/drawing/2014/main" id="{2D09C9D3-356B-3846-94B4-E4F8438C66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53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лайдов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id="{D60555C7-2B73-3049-8C33-F281723F5299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3797299"/>
            <a:ext cx="5554663" cy="269240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1971675"/>
            <a:ext cx="5554663" cy="1089027"/>
          </a:xfrm>
        </p:spPr>
        <p:txBody>
          <a:bodyPr anchor="b"/>
          <a:lstStyle>
            <a:lvl1pPr>
              <a:spcBef>
                <a:spcPts val="0"/>
              </a:spcBef>
              <a:defRPr sz="1800" cap="none" spc="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2" name="Рисунок 6">
            <a:extLst>
              <a:ext uri="{FF2B5EF4-FFF2-40B4-BE49-F238E27FC236}">
                <a16:creationId xmlns:a16="http://schemas.microsoft.com/office/drawing/2014/main" id="{B34D0E2B-3A67-2B4B-B4DC-13F339FB52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909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лайдов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id="{149720B7-F087-0D46-8716-D12F8DD56354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3797299"/>
            <a:ext cx="5554663" cy="269240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1971675"/>
            <a:ext cx="5554663" cy="1089027"/>
          </a:xfrm>
        </p:spPr>
        <p:txBody>
          <a:bodyPr anchor="b"/>
          <a:lstStyle>
            <a:lvl1pPr>
              <a:spcBef>
                <a:spcPts val="0"/>
              </a:spcBef>
              <a:defRPr sz="1800" cap="none" spc="0" baseline="0">
                <a:solidFill>
                  <a:schemeClr val="tx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2" name="Рисунок 6">
            <a:extLst>
              <a:ext uri="{FF2B5EF4-FFF2-40B4-BE49-F238E27FC236}">
                <a16:creationId xmlns:a16="http://schemas.microsoft.com/office/drawing/2014/main" id="{DF16A914-AF66-C045-9B76-8BF5E52935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3038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 оглавление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8049" y="3787775"/>
            <a:ext cx="5770563" cy="2636838"/>
          </a:xfrm>
        </p:spPr>
        <p:txBody>
          <a:bodyPr anchor="t" anchorCtr="0"/>
          <a:lstStyle>
            <a:lvl1pPr marL="216000" marR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1" name="Рисунок 6">
            <a:extLst>
              <a:ext uri="{FF2B5EF4-FFF2-40B4-BE49-F238E27FC236}">
                <a16:creationId xmlns:a16="http://schemas.microsoft.com/office/drawing/2014/main" id="{1D350056-7D55-234D-9A03-20C0F8E9FB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394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 оглавление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:a16="http://schemas.microsoft.com/office/drawing/2014/main" id="{576F7CF3-5215-9E41-B00F-A2467B5A4064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8049" y="3787775"/>
            <a:ext cx="5770563" cy="2636838"/>
          </a:xfrm>
        </p:spPr>
        <p:txBody>
          <a:bodyPr anchor="t" anchorCtr="0"/>
          <a:lstStyle>
            <a:lvl1pPr marL="216000" marR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2" name="Рисунок 6">
            <a:extLst>
              <a:ext uri="{FF2B5EF4-FFF2-40B4-BE49-F238E27FC236}">
                <a16:creationId xmlns:a16="http://schemas.microsoft.com/office/drawing/2014/main" id="{BC34E9FA-E708-6144-89C3-CDB66D4AFC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091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 оглавлением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:a16="http://schemas.microsoft.com/office/drawing/2014/main" id="{D893A5DB-B2E0-3B4E-9B24-2C07CA7DBDEE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8049" y="3787775"/>
            <a:ext cx="5770563" cy="2636838"/>
          </a:xfrm>
        </p:spPr>
        <p:txBody>
          <a:bodyPr anchor="t" anchorCtr="0"/>
          <a:lstStyle>
            <a:lvl1pPr marL="216000" marR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2" name="Рисунок 6">
            <a:extLst>
              <a:ext uri="{FF2B5EF4-FFF2-40B4-BE49-F238E27FC236}">
                <a16:creationId xmlns:a16="http://schemas.microsoft.com/office/drawing/2014/main" id="{B285BCAC-AE70-3F4C-A015-C62A1A4A81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649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крупным показателем 1">
    <p:bg>
      <p:bgPr>
        <a:gradFill>
          <a:gsLst>
            <a:gs pos="100000">
              <a:schemeClr val="accent2"/>
            </a:gs>
            <a:gs pos="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0C1A66E-447C-497E-B791-484EC723AC3C}"/>
              </a:ext>
            </a:extLst>
          </p:cNvPr>
          <p:cNvCxnSpPr/>
          <p:nvPr userDrawn="1"/>
        </p:nvCxnSpPr>
        <p:spPr>
          <a:xfrm>
            <a:off x="433388" y="863600"/>
            <a:ext cx="11325223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3949" y="1971675"/>
            <a:ext cx="5554662" cy="4452938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3390" y="1743075"/>
            <a:ext cx="5554662" cy="1857354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5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3388" y="3838574"/>
            <a:ext cx="5554662" cy="258603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pic>
        <p:nvPicPr>
          <p:cNvPr id="9" name="Рисунок 14">
            <a:extLst>
              <a:ext uri="{FF2B5EF4-FFF2-40B4-BE49-F238E27FC236}">
                <a16:creationId xmlns:a16="http://schemas.microsoft.com/office/drawing/2014/main" id="{8B871CEC-3811-5343-8FD4-E15214D6F1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88" y="437814"/>
            <a:ext cx="1244021" cy="30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3001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крупным показателем 2">
    <p:bg>
      <p:bgPr>
        <a:gradFill>
          <a:gsLst>
            <a:gs pos="100000">
              <a:schemeClr val="accent6"/>
            </a:gs>
            <a:gs pos="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0C1A66E-447C-497E-B791-484EC723AC3C}"/>
              </a:ext>
            </a:extLst>
          </p:cNvPr>
          <p:cNvCxnSpPr/>
          <p:nvPr userDrawn="1"/>
        </p:nvCxnSpPr>
        <p:spPr>
          <a:xfrm>
            <a:off x="433388" y="863600"/>
            <a:ext cx="11325223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:a16="http://schemas.microsoft.com/office/drawing/2014/main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3949" y="1971675"/>
            <a:ext cx="5554662" cy="4452938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3390" y="1743075"/>
            <a:ext cx="5554662" cy="1857354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5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3388" y="3838574"/>
            <a:ext cx="5554662" cy="258603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pic>
        <p:nvPicPr>
          <p:cNvPr id="9" name="Рисунок 14">
            <a:extLst>
              <a:ext uri="{FF2B5EF4-FFF2-40B4-BE49-F238E27FC236}">
                <a16:creationId xmlns:a16="http://schemas.microsoft.com/office/drawing/2014/main" id="{38EFE22E-1DF4-C14C-9E2C-9B1D944171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88" y="437814"/>
            <a:ext cx="1244021" cy="30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350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4743" y="3844925"/>
            <a:ext cx="5770563" cy="2636838"/>
          </a:xfrm>
        </p:spPr>
        <p:txBody>
          <a:bodyPr anchor="b" anchorCtr="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Пункт приема корреспонденции: </a:t>
            </a:r>
          </a:p>
          <a:p>
            <a:pPr lvl="0"/>
            <a:r>
              <a:rPr lang="ru-RU" dirty="0"/>
              <a:t>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Спасибо </a:t>
            </a:r>
          </a:p>
          <a:p>
            <a:pPr lvl="0"/>
            <a:r>
              <a:rPr lang="ru-RU" dirty="0"/>
              <a:t>за внимание</a:t>
            </a:r>
          </a:p>
        </p:txBody>
      </p:sp>
      <p:pic>
        <p:nvPicPr>
          <p:cNvPr id="8" name="Рисунок 6">
            <a:extLst>
              <a:ext uri="{FF2B5EF4-FFF2-40B4-BE49-F238E27FC236}">
                <a16:creationId xmlns:a16="http://schemas.microsoft.com/office/drawing/2014/main" id="{8FCCF32E-0F6E-4544-A5DF-207C316A63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648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389" y="4178299"/>
            <a:ext cx="11325224" cy="2303463"/>
          </a:xfrm>
        </p:spPr>
        <p:txBody>
          <a:bodyPr anchor="b" anchorCtr="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Служба по защите прав потребителей </a:t>
            </a:r>
          </a:p>
          <a:p>
            <a:pPr lvl="0"/>
            <a:r>
              <a:rPr lang="ru-RU" dirty="0"/>
              <a:t>финансовых услуг и миноритарных акционеров</a:t>
            </a:r>
          </a:p>
          <a:p>
            <a:pPr lvl="0"/>
            <a:r>
              <a:rPr lang="ru-RU" dirty="0"/>
              <a:t>Пункт приема корреспонденции: 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2FD43A-C81A-4B12-B731-C0200E4E9C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3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5F56CF-2AEF-4193-83AF-48D8AA396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387" y="1107506"/>
            <a:ext cx="11325225" cy="6069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EABFE4-ED0F-4CD1-9EC3-8D558C175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153" y="1975652"/>
            <a:ext cx="11320460" cy="27614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5DE65F-AEC4-42F8-AE14-6CFCF7F12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7438" y="431800"/>
            <a:ext cx="8439150" cy="3240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/>
              <a:t>Колонтитул раздела или подраздела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8F2AC6-6672-44E2-A8A9-32EB81226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4074" y="431801"/>
            <a:ext cx="744537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6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D8C4910-12A5-47A1-A219-F6CDF997B2AA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88" y="437814"/>
            <a:ext cx="1237966" cy="30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94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70" r:id="rId3"/>
    <p:sldLayoutId id="2147483661" r:id="rId4"/>
    <p:sldLayoutId id="2147483671" r:id="rId5"/>
    <p:sldLayoutId id="2147483672" r:id="rId6"/>
    <p:sldLayoutId id="2147483658" r:id="rId7"/>
    <p:sldLayoutId id="2147483657" r:id="rId8"/>
    <p:sldLayoutId id="2147483650" r:id="rId9"/>
    <p:sldLayoutId id="2147483651" r:id="rId10"/>
    <p:sldLayoutId id="2147483652" r:id="rId11"/>
    <p:sldLayoutId id="2147483669" r:id="rId12"/>
    <p:sldLayoutId id="2147483653" r:id="rId13"/>
    <p:sldLayoutId id="2147483654" r:id="rId14"/>
    <p:sldLayoutId id="2147483655" r:id="rId15"/>
    <p:sldLayoutId id="2147483656" r:id="rId16"/>
    <p:sldLayoutId id="2147483668" r:id="rId17"/>
    <p:sldLayoutId id="2147483662" r:id="rId18"/>
    <p:sldLayoutId id="2147483673" r:id="rId19"/>
    <p:sldLayoutId id="2147483674" r:id="rId20"/>
    <p:sldLayoutId id="2147483663" r:id="rId21"/>
    <p:sldLayoutId id="2147483675" r:id="rId22"/>
    <p:sldLayoutId id="2147483676" r:id="rId23"/>
    <p:sldLayoutId id="2147483666" r:id="rId24"/>
    <p:sldLayoutId id="2147483667" r:id="rId25"/>
    <p:sldLayoutId id="2147483664" r:id="rId26"/>
    <p:sldLayoutId id="2147483665" r:id="rId2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47" userDrawn="1">
          <p15:clr>
            <a:srgbClr val="F26B43"/>
          </p15:clr>
        </p15:guide>
        <p15:guide id="2" pos="7407" userDrawn="1">
          <p15:clr>
            <a:srgbClr val="F26B43"/>
          </p15:clr>
        </p15:guide>
        <p15:guide id="3" pos="273" userDrawn="1">
          <p15:clr>
            <a:srgbClr val="F26B43"/>
          </p15:clr>
        </p15:guide>
        <p15:guide id="4" orient="horz" pos="272" userDrawn="1">
          <p15:clr>
            <a:srgbClr val="F26B43"/>
          </p15:clr>
        </p15:guide>
        <p15:guide id="5" pos="879" userDrawn="1">
          <p15:clr>
            <a:srgbClr val="F26B43"/>
          </p15:clr>
        </p15:guide>
        <p15:guide id="6" pos="741" userDrawn="1">
          <p15:clr>
            <a:srgbClr val="F26B43"/>
          </p15:clr>
        </p15:guide>
        <p15:guide id="7" pos="1368" userDrawn="1">
          <p15:clr>
            <a:srgbClr val="F26B43"/>
          </p15:clr>
        </p15:guide>
        <p15:guide id="8" pos="1485" userDrawn="1">
          <p15:clr>
            <a:srgbClr val="F26B43"/>
          </p15:clr>
        </p15:guide>
        <p15:guide id="9" pos="1952" userDrawn="1">
          <p15:clr>
            <a:srgbClr val="F26B43"/>
          </p15:clr>
        </p15:guide>
        <p15:guide id="10" pos="2090" userDrawn="1">
          <p15:clr>
            <a:srgbClr val="F26B43"/>
          </p15:clr>
        </p15:guide>
        <p15:guide id="11" pos="2547" userDrawn="1">
          <p15:clr>
            <a:srgbClr val="F26B43"/>
          </p15:clr>
        </p15:guide>
        <p15:guide id="12" pos="2696" userDrawn="1">
          <p15:clr>
            <a:srgbClr val="F26B43"/>
          </p15:clr>
        </p15:guide>
        <p15:guide id="13" pos="3165" userDrawn="1">
          <p15:clr>
            <a:srgbClr val="F26B43"/>
          </p15:clr>
        </p15:guide>
        <p15:guide id="14" pos="3300" userDrawn="1">
          <p15:clr>
            <a:srgbClr val="F26B43"/>
          </p15:clr>
        </p15:guide>
        <p15:guide id="15" pos="3772" userDrawn="1">
          <p15:clr>
            <a:srgbClr val="F26B43"/>
          </p15:clr>
        </p15:guide>
        <p15:guide id="16" pos="3908" userDrawn="1">
          <p15:clr>
            <a:srgbClr val="F26B43"/>
          </p15:clr>
        </p15:guide>
        <p15:guide id="17" pos="4377" userDrawn="1">
          <p15:clr>
            <a:srgbClr val="F26B43"/>
          </p15:clr>
        </p15:guide>
        <p15:guide id="18" pos="4512" userDrawn="1">
          <p15:clr>
            <a:srgbClr val="F26B43"/>
          </p15:clr>
        </p15:guide>
        <p15:guide id="19" pos="4985" userDrawn="1">
          <p15:clr>
            <a:srgbClr val="F26B43"/>
          </p15:clr>
        </p15:guide>
        <p15:guide id="20" pos="5118" userDrawn="1">
          <p15:clr>
            <a:srgbClr val="F26B43"/>
          </p15:clr>
        </p15:guide>
        <p15:guide id="21" pos="5589" userDrawn="1">
          <p15:clr>
            <a:srgbClr val="F26B43"/>
          </p15:clr>
        </p15:guide>
        <p15:guide id="22" pos="5726" userDrawn="1">
          <p15:clr>
            <a:srgbClr val="F26B43"/>
          </p15:clr>
        </p15:guide>
        <p15:guide id="23" pos="6195" userDrawn="1">
          <p15:clr>
            <a:srgbClr val="F26B43"/>
          </p15:clr>
        </p15:guide>
        <p15:guide id="24" pos="6332" userDrawn="1">
          <p15:clr>
            <a:srgbClr val="F26B43"/>
          </p15:clr>
        </p15:guide>
        <p15:guide id="25" pos="6801" userDrawn="1">
          <p15:clr>
            <a:srgbClr val="F26B43"/>
          </p15:clr>
        </p15:guide>
        <p15:guide id="26" pos="6938" userDrawn="1">
          <p15:clr>
            <a:srgbClr val="F26B43"/>
          </p15:clr>
        </p15:guide>
        <p15:guide id="27" orient="horz" pos="2160" userDrawn="1">
          <p15:clr>
            <a:srgbClr val="F26B43"/>
          </p15:clr>
        </p15:guide>
        <p15:guide id="28" orient="horz" pos="696" userDrawn="1">
          <p15:clr>
            <a:srgbClr val="F26B43"/>
          </p15:clr>
        </p15:guide>
        <p15:guide id="29" orient="horz" pos="1242" userDrawn="1">
          <p15:clr>
            <a:srgbClr val="F26B43"/>
          </p15:clr>
        </p15:guide>
        <p15:guide id="30" orient="horz" pos="10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6.emf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emf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35.png"/><Relationship Id="rId5" Type="http://schemas.openxmlformats.org/officeDocument/2006/relationships/image" Target="../media/image30.pn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6.emf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40.png"/><Relationship Id="rId5" Type="http://schemas.openxmlformats.org/officeDocument/2006/relationships/image" Target="../media/image7.png"/><Relationship Id="rId10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826EEC4-4CC1-4B23-721A-96A554EE0A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413A79"/>
              </a:gs>
              <a:gs pos="100000">
                <a:srgbClr val="1B0E40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Текст 2">
            <a:extLst>
              <a:ext uri="{FF2B5EF4-FFF2-40B4-BE49-F238E27FC236}">
                <a16:creationId xmlns:a16="http://schemas.microsoft.com/office/drawing/2014/main" id="{018A0401-75B6-19C8-E3A0-6A6BD1C46490}"/>
              </a:ext>
            </a:extLst>
          </p:cNvPr>
          <p:cNvSpPr txBox="1">
            <a:spLocks/>
          </p:cNvSpPr>
          <p:nvPr/>
        </p:nvSpPr>
        <p:spPr>
          <a:xfrm>
            <a:off x="880523" y="6171501"/>
            <a:ext cx="4062570" cy="27619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/>
                </a:solidFill>
              </a:rPr>
              <a:t>2026 г.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44A559A-F34A-DE42-5E38-923E847B00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53" y="71022"/>
            <a:ext cx="3253203" cy="1304896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824791F-9100-AF46-62A6-995F3E4C0B61}"/>
              </a:ext>
            </a:extLst>
          </p:cNvPr>
          <p:cNvSpPr/>
          <p:nvPr/>
        </p:nvSpPr>
        <p:spPr>
          <a:xfrm>
            <a:off x="718936" y="2253140"/>
            <a:ext cx="7982057" cy="1046440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ПЛАТЕЖИ И ПЕРЕВОДЫ</a:t>
            </a:r>
          </a:p>
          <a:p>
            <a:r>
              <a:rPr lang="ru-RU" sz="2800" b="1" dirty="0" smtClean="0">
                <a:solidFill>
                  <a:schemeClr val="bg1"/>
                </a:solidFill>
              </a:rPr>
              <a:t>в том числе по Системе быстрых платежей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1C6CCA6-DA72-F72A-3A8A-22761DABAC21}"/>
              </a:ext>
            </a:extLst>
          </p:cNvPr>
          <p:cNvSpPr/>
          <p:nvPr/>
        </p:nvSpPr>
        <p:spPr>
          <a:xfrm>
            <a:off x="718936" y="3652111"/>
            <a:ext cx="3503203" cy="369332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r>
              <a:rPr lang="ru-RU" sz="2400" b="1" dirty="0">
                <a:solidFill>
                  <a:srgbClr val="944A95"/>
                </a:solidFill>
              </a:rPr>
              <a:t>ВЫГОДНО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>
                <a:solidFill>
                  <a:srgbClr val="F17FA5"/>
                </a:solidFill>
              </a:rPr>
              <a:t>И УДОБНО</a:t>
            </a:r>
          </a:p>
        </p:txBody>
      </p:sp>
    </p:spTree>
    <p:extLst>
      <p:ext uri="{BB962C8B-B14F-4D97-AF65-F5344CB8AC3E}">
        <p14:creationId xmlns:p14="http://schemas.microsoft.com/office/powerpoint/2010/main" val="1251459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1EE871-B27F-65E1-1C54-7F3F45CA1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5910E46-F10F-C9FB-27DD-5FF6A91938D5}"/>
              </a:ext>
            </a:extLst>
          </p:cNvPr>
          <p:cNvSpPr/>
          <p:nvPr/>
        </p:nvSpPr>
        <p:spPr>
          <a:xfrm>
            <a:off x="0" y="2819866"/>
            <a:ext cx="5933440" cy="2615685"/>
          </a:xfrm>
          <a:prstGeom prst="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DE99EF04-2FA7-1A9A-DBB2-0482C10AD76D}"/>
              </a:ext>
            </a:extLst>
          </p:cNvPr>
          <p:cNvCxnSpPr>
            <a:cxnSpLocks/>
          </p:cNvCxnSpPr>
          <p:nvPr/>
        </p:nvCxnSpPr>
        <p:spPr>
          <a:xfrm flipH="1">
            <a:off x="811282" y="4036985"/>
            <a:ext cx="3643173" cy="0"/>
          </a:xfrm>
          <a:prstGeom prst="line">
            <a:avLst/>
          </a:prstGeom>
          <a:ln w="34925" cap="rnd">
            <a:solidFill>
              <a:srgbClr val="9151A0"/>
            </a:solidFill>
            <a:round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CDB5649-AE3C-5922-C789-F9B6507DE2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9470"/>
          <a:stretch/>
        </p:blipFill>
        <p:spPr>
          <a:xfrm>
            <a:off x="1907351" y="388678"/>
            <a:ext cx="349300" cy="43318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B9039B9-5912-82B8-AEA0-6641F0D8BD55}"/>
              </a:ext>
            </a:extLst>
          </p:cNvPr>
          <p:cNvSpPr/>
          <p:nvPr/>
        </p:nvSpPr>
        <p:spPr>
          <a:xfrm>
            <a:off x="578430" y="1160376"/>
            <a:ext cx="1725152" cy="923330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>
                <a:ln>
                  <a:noFill/>
                </a:ln>
                <a:solidFill>
                  <a:srgbClr val="9151A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С2В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7CEC1E-2E83-E3E3-712E-F56E304DA434}"/>
              </a:ext>
            </a:extLst>
          </p:cNvPr>
          <p:cNvSpPr txBox="1"/>
          <p:nvPr/>
        </p:nvSpPr>
        <p:spPr>
          <a:xfrm>
            <a:off x="2303582" y="1303248"/>
            <a:ext cx="87104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позволяет принимать оплату за товары и услуги без карт от клиентов разных банков и экономить на эквайринге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DB195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906B84-B3E8-6158-7C5E-26B0CD476F5E}"/>
              </a:ext>
            </a:extLst>
          </p:cNvPr>
          <p:cNvSpPr txBox="1"/>
          <p:nvPr/>
        </p:nvSpPr>
        <p:spPr>
          <a:xfrm>
            <a:off x="686835" y="1939904"/>
            <a:ext cx="167929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1100" b="1" i="1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для </a:t>
            </a:r>
            <a:r>
              <a:rPr kumimoji="0" lang="ru-RU" sz="1100" b="1" i="1" u="none" strike="noStrike" kern="1200" cap="none" spc="0" normalizeH="0" baseline="0" noProof="0" dirty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бизнеса</a:t>
            </a:r>
            <a:endParaRPr kumimoji="0" lang="ru-RU" sz="1100" b="0" i="1" u="none" strike="noStrike" kern="1200" cap="none" spc="0" normalizeH="0" baseline="0" noProof="0" dirty="0">
              <a:ln>
                <a:noFill/>
              </a:ln>
              <a:solidFill>
                <a:srgbClr val="DB195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E575E0-D4A5-9FC0-1EE8-630BA9407DAF}"/>
              </a:ext>
            </a:extLst>
          </p:cNvPr>
          <p:cNvSpPr txBox="1"/>
          <p:nvPr/>
        </p:nvSpPr>
        <p:spPr>
          <a:xfrm>
            <a:off x="626454" y="3071801"/>
            <a:ext cx="38280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Как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4773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подключиться?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965D5C0-75AD-BAF6-4F91-7653A5349849}"/>
              </a:ext>
            </a:extLst>
          </p:cNvPr>
          <p:cNvSpPr txBox="1"/>
          <p:nvPr/>
        </p:nvSpPr>
        <p:spPr>
          <a:xfrm>
            <a:off x="578430" y="4485785"/>
            <a:ext cx="172515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Оставьте заявку на подключение в вашем расчетном банке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BDE9ED6-B053-D0C1-281C-A50F193FD358}"/>
              </a:ext>
            </a:extLst>
          </p:cNvPr>
          <p:cNvSpPr txBox="1"/>
          <p:nvPr/>
        </p:nvSpPr>
        <p:spPr>
          <a:xfrm>
            <a:off x="2254491" y="4485785"/>
            <a:ext cx="1893354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Выберите удобный способ установки сервиса из предложенных банком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7BEE380-6364-82D4-0F5F-BAEC47E957C5}"/>
              </a:ext>
            </a:extLst>
          </p:cNvPr>
          <p:cNvSpPr txBox="1"/>
          <p:nvPr/>
        </p:nvSpPr>
        <p:spPr>
          <a:xfrm>
            <a:off x="4147845" y="4485785"/>
            <a:ext cx="189335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1050" b="0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Начинайте принимать платежи удобными способами, экономить и зарабатывать больше</a:t>
            </a: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96FECEFA-8994-7B82-6499-43DEC2B2EBB0}"/>
              </a:ext>
            </a:extLst>
          </p:cNvPr>
          <p:cNvSpPr/>
          <p:nvPr/>
        </p:nvSpPr>
        <p:spPr>
          <a:xfrm>
            <a:off x="650725" y="3869136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83" name="Овал 82">
            <a:extLst>
              <a:ext uri="{FF2B5EF4-FFF2-40B4-BE49-F238E27FC236}">
                <a16:creationId xmlns:a16="http://schemas.microsoft.com/office/drawing/2014/main" id="{554BAD38-C811-FBB5-B0E0-973319CBC646}"/>
              </a:ext>
            </a:extLst>
          </p:cNvPr>
          <p:cNvSpPr/>
          <p:nvPr/>
        </p:nvSpPr>
        <p:spPr>
          <a:xfrm>
            <a:off x="2314196" y="3869136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</a:p>
        </p:txBody>
      </p: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0A9EAA6E-5D1B-F615-77D1-BE47988142C4}"/>
              </a:ext>
            </a:extLst>
          </p:cNvPr>
          <p:cNvGrpSpPr/>
          <p:nvPr/>
        </p:nvGrpSpPr>
        <p:grpSpPr>
          <a:xfrm>
            <a:off x="-19516" y="5418063"/>
            <a:ext cx="2921044" cy="72000"/>
            <a:chOff x="9019496" y="1944288"/>
            <a:chExt cx="2921044" cy="85869"/>
          </a:xfrm>
        </p:grpSpPr>
        <p:sp>
          <p:nvSpPr>
            <p:cNvPr id="85" name="Прямоугольник 84">
              <a:extLst>
                <a:ext uri="{FF2B5EF4-FFF2-40B4-BE49-F238E27FC236}">
                  <a16:creationId xmlns:a16="http://schemas.microsoft.com/office/drawing/2014/main" id="{2BEC3AF3-F55F-555B-3A13-95905B0E2BD8}"/>
                </a:ext>
              </a:extLst>
            </p:cNvPr>
            <p:cNvSpPr/>
            <p:nvPr/>
          </p:nvSpPr>
          <p:spPr>
            <a:xfrm>
              <a:off x="9019496" y="1944289"/>
              <a:ext cx="306005" cy="85868"/>
            </a:xfrm>
            <a:prstGeom prst="rect">
              <a:avLst/>
            </a:prstGeom>
            <a:solidFill>
              <a:srgbClr val="128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6" name="Прямоугольник 85">
              <a:extLst>
                <a:ext uri="{FF2B5EF4-FFF2-40B4-BE49-F238E27FC236}">
                  <a16:creationId xmlns:a16="http://schemas.microsoft.com/office/drawing/2014/main" id="{8C1DEBEE-B17B-95B4-D2E1-CB7044A40B99}"/>
                </a:ext>
              </a:extLst>
            </p:cNvPr>
            <p:cNvSpPr/>
            <p:nvPr/>
          </p:nvSpPr>
          <p:spPr>
            <a:xfrm>
              <a:off x="9325501" y="1944289"/>
              <a:ext cx="306005" cy="85868"/>
            </a:xfrm>
            <a:prstGeom prst="rect">
              <a:avLst/>
            </a:prstGeom>
            <a:solidFill>
              <a:srgbClr val="0C84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7" name="Прямоугольник 86">
              <a:extLst>
                <a:ext uri="{FF2B5EF4-FFF2-40B4-BE49-F238E27FC236}">
                  <a16:creationId xmlns:a16="http://schemas.microsoft.com/office/drawing/2014/main" id="{2C2E4D8E-5F55-3526-30DB-CA5DDBFEBA0E}"/>
                </a:ext>
              </a:extLst>
            </p:cNvPr>
            <p:cNvSpPr/>
            <p:nvPr/>
          </p:nvSpPr>
          <p:spPr>
            <a:xfrm>
              <a:off x="9631506" y="1944289"/>
              <a:ext cx="389034" cy="85868"/>
            </a:xfrm>
            <a:prstGeom prst="rect">
              <a:avLst/>
            </a:prstGeom>
            <a:solidFill>
              <a:srgbClr val="60BB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8" name="Прямоугольник 87">
              <a:extLst>
                <a:ext uri="{FF2B5EF4-FFF2-40B4-BE49-F238E27FC236}">
                  <a16:creationId xmlns:a16="http://schemas.microsoft.com/office/drawing/2014/main" id="{8E45E2B5-2AA3-2C07-E9F4-61533C4DAD96}"/>
                </a:ext>
              </a:extLst>
            </p:cNvPr>
            <p:cNvSpPr/>
            <p:nvPr/>
          </p:nvSpPr>
          <p:spPr>
            <a:xfrm>
              <a:off x="10020540" y="1944288"/>
              <a:ext cx="449340" cy="85868"/>
            </a:xfrm>
            <a:prstGeom prst="rect">
              <a:avLst/>
            </a:prstGeom>
            <a:solidFill>
              <a:srgbClr val="FBB8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9" name="Прямоугольник 88">
              <a:extLst>
                <a:ext uri="{FF2B5EF4-FFF2-40B4-BE49-F238E27FC236}">
                  <a16:creationId xmlns:a16="http://schemas.microsoft.com/office/drawing/2014/main" id="{CD3A28FF-0282-0FA8-5D5C-BE39CF21693C}"/>
                </a:ext>
              </a:extLst>
            </p:cNvPr>
            <p:cNvSpPr/>
            <p:nvPr/>
          </p:nvSpPr>
          <p:spPr>
            <a:xfrm>
              <a:off x="10469880" y="1944288"/>
              <a:ext cx="293009" cy="85868"/>
            </a:xfrm>
            <a:prstGeom prst="rect">
              <a:avLst/>
            </a:prstGeom>
            <a:solidFill>
              <a:srgbClr val="F477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0" name="Прямоугольник 89">
              <a:extLst>
                <a:ext uri="{FF2B5EF4-FFF2-40B4-BE49-F238E27FC236}">
                  <a16:creationId xmlns:a16="http://schemas.microsoft.com/office/drawing/2014/main" id="{9FBB9FC5-C97D-7875-0A59-5BC3DFEEA696}"/>
                </a:ext>
              </a:extLst>
            </p:cNvPr>
            <p:cNvSpPr/>
            <p:nvPr/>
          </p:nvSpPr>
          <p:spPr>
            <a:xfrm>
              <a:off x="10743296" y="1944288"/>
              <a:ext cx="501284" cy="85868"/>
            </a:xfrm>
            <a:prstGeom prst="rect">
              <a:avLst/>
            </a:prstGeom>
            <a:solidFill>
              <a:srgbClr val="DB1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1" name="Прямоугольник 90">
              <a:extLst>
                <a:ext uri="{FF2B5EF4-FFF2-40B4-BE49-F238E27FC236}">
                  <a16:creationId xmlns:a16="http://schemas.microsoft.com/office/drawing/2014/main" id="{3C1EB9C7-5962-8FDD-5A64-A9312F0C4E97}"/>
                </a:ext>
              </a:extLst>
            </p:cNvPr>
            <p:cNvSpPr/>
            <p:nvPr/>
          </p:nvSpPr>
          <p:spPr>
            <a:xfrm>
              <a:off x="11221531" y="1944288"/>
              <a:ext cx="501284" cy="85868"/>
            </a:xfrm>
            <a:prstGeom prst="rect">
              <a:avLst/>
            </a:prstGeom>
            <a:solidFill>
              <a:srgbClr val="915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2" name="Прямоугольник 91">
              <a:extLst>
                <a:ext uri="{FF2B5EF4-FFF2-40B4-BE49-F238E27FC236}">
                  <a16:creationId xmlns:a16="http://schemas.microsoft.com/office/drawing/2014/main" id="{B01BDCDE-E9E8-A763-8551-EB0AA8305B82}"/>
                </a:ext>
              </a:extLst>
            </p:cNvPr>
            <p:cNvSpPr/>
            <p:nvPr/>
          </p:nvSpPr>
          <p:spPr>
            <a:xfrm>
              <a:off x="11711291" y="1944288"/>
              <a:ext cx="229249" cy="85868"/>
            </a:xfrm>
            <a:prstGeom prst="rect">
              <a:avLst/>
            </a:prstGeom>
            <a:solidFill>
              <a:srgbClr val="575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6948E9A1-0403-47FE-B2C4-505D1746BAE7}"/>
              </a:ext>
            </a:extLst>
          </p:cNvPr>
          <p:cNvSpPr txBox="1"/>
          <p:nvPr/>
        </p:nvSpPr>
        <p:spPr>
          <a:xfrm>
            <a:off x="6899189" y="5368116"/>
            <a:ext cx="2115159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Принимайте </a:t>
            </a:r>
            <a:r>
              <a:rPr lang="ru-RU" sz="1200" b="1" dirty="0">
                <a:solidFill>
                  <a:srgbClr val="1D1346"/>
                </a:solidFill>
                <a:latin typeface="Arial"/>
              </a:rPr>
              <a:t>платежи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ru-RU" sz="1200" b="1" dirty="0">
                <a:solidFill>
                  <a:srgbClr val="DB195B"/>
                </a:solidFill>
                <a:latin typeface="Arial"/>
              </a:rPr>
              <a:t>разными способами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Оплата возможна</a:t>
            </a:r>
            <a:r>
              <a:rPr kumimoji="0" lang="ru-RU" sz="900" b="0" i="0" u="none" strike="noStrike" kern="1200" cap="none" spc="0" normalizeH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по </a:t>
            </a:r>
            <a:r>
              <a:rPr kumimoji="0" lang="en-US" sz="900" b="0" i="0" u="none" strike="noStrike" kern="1200" cap="none" spc="0" normalizeH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QR</a:t>
            </a:r>
            <a:r>
              <a:rPr kumimoji="0" lang="ru-RU" sz="900" b="0" i="0" u="none" strike="noStrike" kern="1200" cap="none" spc="0" normalizeH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-коду, </a:t>
            </a:r>
            <a:r>
              <a:rPr kumimoji="0" lang="en-US" sz="900" b="0" i="0" u="none" strike="noStrike" kern="1200" cap="none" spc="0" normalizeH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NFC</a:t>
            </a:r>
            <a:r>
              <a:rPr kumimoji="0" lang="ru-RU" sz="900" b="0" i="0" u="none" strike="noStrike" kern="1200" cap="none" spc="0" normalizeH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кнопке </a:t>
            </a:r>
            <a:r>
              <a:rPr lang="ru-RU" sz="900" dirty="0" smtClean="0">
                <a:solidFill>
                  <a:srgbClr val="1D1346"/>
                </a:solidFill>
                <a:latin typeface="Arial"/>
              </a:rPr>
              <a:t>оплаты и </a:t>
            </a:r>
            <a:r>
              <a:rPr kumimoji="0" lang="ru-RU" sz="900" b="0" i="0" u="none" strike="noStrike" kern="1200" cap="none" spc="0" normalizeH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платежной ссылке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1D134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89D299E7-6830-96FB-FF6B-C4845873B0E7}"/>
              </a:ext>
            </a:extLst>
          </p:cNvPr>
          <p:cNvSpPr txBox="1"/>
          <p:nvPr/>
        </p:nvSpPr>
        <p:spPr>
          <a:xfrm>
            <a:off x="9960426" y="3797534"/>
            <a:ext cx="2115159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Продавайте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социальных сетях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мессенджерах</a:t>
            </a:r>
          </a:p>
          <a:p>
            <a:pPr lvl="0"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900" dirty="0">
                <a:solidFill>
                  <a:srgbClr val="1D1346"/>
                </a:solidFill>
              </a:rPr>
              <a:t>Отправляйте клиентам </a:t>
            </a:r>
            <a:r>
              <a:rPr lang="ru-RU" sz="900" dirty="0" smtClean="0">
                <a:solidFill>
                  <a:srgbClr val="1D1346"/>
                </a:solidFill>
              </a:rPr>
              <a:t>ссылку </a:t>
            </a:r>
            <a:br>
              <a:rPr lang="ru-RU" sz="900" dirty="0" smtClean="0">
                <a:solidFill>
                  <a:srgbClr val="1D1346"/>
                </a:solidFill>
              </a:rPr>
            </a:br>
            <a:r>
              <a:rPr lang="ru-RU" sz="900" dirty="0" smtClean="0">
                <a:solidFill>
                  <a:srgbClr val="1D1346"/>
                </a:solidFill>
              </a:rPr>
              <a:t>на </a:t>
            </a:r>
            <a:r>
              <a:rPr lang="ru-RU" sz="900" dirty="0">
                <a:solidFill>
                  <a:srgbClr val="1D1346"/>
                </a:solidFill>
              </a:rPr>
              <a:t>оплату. Перейдя по ней, </a:t>
            </a:r>
            <a:r>
              <a:rPr lang="ru-RU" sz="900" dirty="0" smtClean="0">
                <a:solidFill>
                  <a:srgbClr val="1D1346"/>
                </a:solidFill>
              </a:rPr>
              <a:t/>
            </a:r>
            <a:br>
              <a:rPr lang="ru-RU" sz="900" dirty="0" smtClean="0">
                <a:solidFill>
                  <a:srgbClr val="1D1346"/>
                </a:solidFill>
              </a:rPr>
            </a:br>
            <a:r>
              <a:rPr lang="ru-RU" sz="900" dirty="0" smtClean="0">
                <a:solidFill>
                  <a:srgbClr val="1D1346"/>
                </a:solidFill>
              </a:rPr>
              <a:t>клиент попадает </a:t>
            </a:r>
            <a:r>
              <a:rPr lang="ru-RU" sz="900" dirty="0">
                <a:solidFill>
                  <a:srgbClr val="1D1346"/>
                </a:solidFill>
              </a:rPr>
              <a:t>в мобильное </a:t>
            </a:r>
            <a:r>
              <a:rPr lang="ru-RU" sz="900" dirty="0" smtClean="0">
                <a:solidFill>
                  <a:srgbClr val="1D1346"/>
                </a:solidFill>
              </a:rPr>
              <a:t>приложение своего </a:t>
            </a:r>
            <a:r>
              <a:rPr lang="ru-RU" sz="900" dirty="0">
                <a:solidFill>
                  <a:srgbClr val="1D1346"/>
                </a:solidFill>
              </a:rPr>
              <a:t>банка и подтверждает платёж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1D134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BA0291B7-4758-09A1-6E90-59CA165126F6}"/>
              </a:ext>
            </a:extLst>
          </p:cNvPr>
          <p:cNvSpPr txBox="1"/>
          <p:nvPr/>
        </p:nvSpPr>
        <p:spPr>
          <a:xfrm>
            <a:off x="6915262" y="2457785"/>
            <a:ext cx="2216343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Средства на расчетный счет поступают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мгновенно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ведите бизнес без кассовых разрывов вне зависимости от часовых поясов и времени суток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6C5808E-9FFE-365E-50BC-10A69A13197D}"/>
              </a:ext>
            </a:extLst>
          </p:cNvPr>
          <p:cNvSpPr txBox="1"/>
          <p:nvPr/>
        </p:nvSpPr>
        <p:spPr>
          <a:xfrm>
            <a:off x="9960426" y="2470810"/>
            <a:ext cx="1980106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Сократите расходы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на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оборудование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DB195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СБП – современная альтернатива эквайрингу: 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для 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приема платежей 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наличие 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терминала и другого оборудования не обязательно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9BD2F54E-1DD3-08C4-8048-14A7F6505884}"/>
              </a:ext>
            </a:extLst>
          </p:cNvPr>
          <p:cNvSpPr txBox="1"/>
          <p:nvPr/>
        </p:nvSpPr>
        <p:spPr>
          <a:xfrm>
            <a:off x="6911742" y="3797534"/>
            <a:ext cx="2216343" cy="1369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Операции через СБП полностью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защищены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Безопасность 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обеспечивают 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банки-участники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Банк России 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 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НСПК. Все решения, которые используются в СБП, современны 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 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соответствуют стандартам безопасности</a:t>
            </a:r>
          </a:p>
        </p:txBody>
      </p:sp>
      <p:sp>
        <p:nvSpPr>
          <p:cNvPr id="185" name="Нижний колонтитул 20">
            <a:extLst>
              <a:ext uri="{FF2B5EF4-FFF2-40B4-BE49-F238E27FC236}">
                <a16:creationId xmlns:a16="http://schemas.microsoft.com/office/drawing/2014/main" id="{CDFEF6F1-C8EE-2BCA-8CA1-F7065634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40546" y="423763"/>
            <a:ext cx="7727595" cy="324001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GothamPro-Light"/>
              </a:rPr>
              <a:t>Оплата товаров и услуг через СБП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0CF5F17-2835-F38E-455B-6A32CEEEDD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393" y="5012680"/>
            <a:ext cx="698503" cy="123110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C561C5D-CCC7-9779-FB1A-86E1C56B0A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3744" y="5251080"/>
            <a:ext cx="353198" cy="3531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1F0C07D-BCFB-8137-CC78-8A2246CA431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600" y="3713594"/>
            <a:ext cx="689387" cy="68938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9EC39ED-5A3C-23E9-CB5A-92F6A4E779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399" y="2452576"/>
            <a:ext cx="797578" cy="79757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C828B81-E9AC-6DF6-1CF7-9806B3B540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3404" y="2593425"/>
            <a:ext cx="150851" cy="21917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FF19FC7-E6E5-D409-A0DE-97B58A99857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388" y="2503044"/>
            <a:ext cx="738495" cy="73849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E633328-4370-A6B5-DF30-86D3D98EEDC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507" y="3827375"/>
            <a:ext cx="646259" cy="6462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C1C987-9CE3-367F-3123-4B32747080BE}"/>
              </a:ext>
            </a:extLst>
          </p:cNvPr>
          <p:cNvSpPr txBox="1"/>
          <p:nvPr/>
        </p:nvSpPr>
        <p:spPr>
          <a:xfrm>
            <a:off x="6129401" y="5348049"/>
            <a:ext cx="121965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575FA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**</a:t>
            </a: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518EB037-B4FA-8B6C-AA6A-B2A9779381EB}"/>
              </a:ext>
            </a:extLst>
          </p:cNvPr>
          <p:cNvSpPr/>
          <p:nvPr/>
        </p:nvSpPr>
        <p:spPr>
          <a:xfrm>
            <a:off x="4241568" y="3869136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98516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D46D23-C319-9313-C01B-A2B111BE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95910E46-F10F-C9FB-27DD-5FF6A91938D5}"/>
              </a:ext>
            </a:extLst>
          </p:cNvPr>
          <p:cNvSpPr/>
          <p:nvPr/>
        </p:nvSpPr>
        <p:spPr>
          <a:xfrm>
            <a:off x="5357091" y="1278262"/>
            <a:ext cx="6834909" cy="2557400"/>
          </a:xfrm>
          <a:prstGeom prst="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8311AFF5-DDCE-F542-F53D-A28CA2150F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9470"/>
          <a:stretch/>
        </p:blipFill>
        <p:spPr>
          <a:xfrm>
            <a:off x="1907351" y="388678"/>
            <a:ext cx="349300" cy="433189"/>
          </a:xfrm>
          <a:prstGeom prst="rect">
            <a:avLst/>
          </a:prstGeom>
        </p:spPr>
      </p:pic>
      <p:sp>
        <p:nvSpPr>
          <p:cNvPr id="4" name="Нижний колонтитул 20">
            <a:extLst>
              <a:ext uri="{FF2B5EF4-FFF2-40B4-BE49-F238E27FC236}">
                <a16:creationId xmlns:a16="http://schemas.microsoft.com/office/drawing/2014/main" id="{22C1D0FD-851A-FDCA-1965-B997EC3E7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40546" y="423763"/>
            <a:ext cx="7727595" cy="324001"/>
          </a:xfrm>
        </p:spPr>
        <p:txBody>
          <a:bodyPr/>
          <a:lstStyle/>
          <a:p>
            <a:r>
              <a:rPr lang="ru-RU" sz="2000" dirty="0">
                <a:solidFill>
                  <a:srgbClr val="1D1346"/>
                </a:solidFill>
                <a:sym typeface="GothamPro-Light"/>
              </a:rPr>
              <a:t>Оплата товаров и услуг через СБП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650FA7-86DC-A407-AFB2-507238795BDC}"/>
              </a:ext>
            </a:extLst>
          </p:cNvPr>
          <p:cNvSpPr txBox="1"/>
          <p:nvPr/>
        </p:nvSpPr>
        <p:spPr>
          <a:xfrm>
            <a:off x="530498" y="1278262"/>
            <a:ext cx="3825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Clr>
                <a:srgbClr val="128ACB"/>
              </a:buClr>
              <a:defRPr/>
            </a:pPr>
            <a:r>
              <a:rPr lang="ru-RU" sz="2400" b="1" dirty="0">
                <a:solidFill>
                  <a:srgbClr val="1D1346"/>
                </a:solidFill>
              </a:rPr>
              <a:t>Экономия на комиссии</a:t>
            </a:r>
            <a:endParaRPr lang="ru-RU" sz="2400" dirty="0">
              <a:solidFill>
                <a:srgbClr val="1D1346"/>
              </a:solidFill>
            </a:endParaRPr>
          </a:p>
        </p:txBody>
      </p:sp>
      <p:sp>
        <p:nvSpPr>
          <p:cNvPr id="6" name="Полилиния: фигура 27">
            <a:extLst>
              <a:ext uri="{FF2B5EF4-FFF2-40B4-BE49-F238E27FC236}">
                <a16:creationId xmlns:a16="http://schemas.microsoft.com/office/drawing/2014/main" id="{A0AE6453-15BA-980C-8360-F1778BAB108A}"/>
              </a:ext>
            </a:extLst>
          </p:cNvPr>
          <p:cNvSpPr>
            <a:spLocks noChangeAspect="1"/>
          </p:cNvSpPr>
          <p:nvPr/>
        </p:nvSpPr>
        <p:spPr>
          <a:xfrm rot="10800000">
            <a:off x="754703" y="2071326"/>
            <a:ext cx="120718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D95AB1-6215-F5BD-A949-9FF6A0F0D570}"/>
              </a:ext>
            </a:extLst>
          </p:cNvPr>
          <p:cNvSpPr txBox="1"/>
          <p:nvPr/>
        </p:nvSpPr>
        <p:spPr>
          <a:xfrm>
            <a:off x="958403" y="2004838"/>
            <a:ext cx="34667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600" dirty="0">
                <a:solidFill>
                  <a:srgbClr val="1D1346"/>
                </a:solidFill>
              </a:rPr>
              <a:t>Максимальная комиссия </a:t>
            </a:r>
            <a:r>
              <a:rPr lang="ru-RU" sz="1600" b="1" dirty="0">
                <a:solidFill>
                  <a:srgbClr val="DB195B"/>
                </a:solidFill>
              </a:rPr>
              <a:t>0,7%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3B1DDF94-0EE7-EE0D-ADBC-B85993175B2D}"/>
              </a:ext>
            </a:extLst>
          </p:cNvPr>
          <p:cNvGrpSpPr/>
          <p:nvPr/>
        </p:nvGrpSpPr>
        <p:grpSpPr>
          <a:xfrm>
            <a:off x="0" y="3830357"/>
            <a:ext cx="2921044" cy="72000"/>
            <a:chOff x="9019496" y="1944288"/>
            <a:chExt cx="2921044" cy="85869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A7D8EC9D-2B5A-01A3-DBB2-7E2D59B061E0}"/>
                </a:ext>
              </a:extLst>
            </p:cNvPr>
            <p:cNvSpPr/>
            <p:nvPr/>
          </p:nvSpPr>
          <p:spPr>
            <a:xfrm>
              <a:off x="9019496" y="1944289"/>
              <a:ext cx="306005" cy="85868"/>
            </a:xfrm>
            <a:prstGeom prst="rect">
              <a:avLst/>
            </a:prstGeom>
            <a:solidFill>
              <a:srgbClr val="128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0374EA46-EB99-3CC4-CF17-00F669839330}"/>
                </a:ext>
              </a:extLst>
            </p:cNvPr>
            <p:cNvSpPr/>
            <p:nvPr/>
          </p:nvSpPr>
          <p:spPr>
            <a:xfrm>
              <a:off x="9325501" y="1944289"/>
              <a:ext cx="306005" cy="85868"/>
            </a:xfrm>
            <a:prstGeom prst="rect">
              <a:avLst/>
            </a:prstGeom>
            <a:solidFill>
              <a:srgbClr val="0C84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42E6BBF5-0D84-B7E9-90A0-9EF85353D548}"/>
                </a:ext>
              </a:extLst>
            </p:cNvPr>
            <p:cNvSpPr/>
            <p:nvPr/>
          </p:nvSpPr>
          <p:spPr>
            <a:xfrm>
              <a:off x="9631506" y="1944289"/>
              <a:ext cx="389034" cy="85868"/>
            </a:xfrm>
            <a:prstGeom prst="rect">
              <a:avLst/>
            </a:prstGeom>
            <a:solidFill>
              <a:srgbClr val="60BB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8AE48BE-B3E5-FFE2-C4AF-783513CA9CAF}"/>
                </a:ext>
              </a:extLst>
            </p:cNvPr>
            <p:cNvSpPr/>
            <p:nvPr/>
          </p:nvSpPr>
          <p:spPr>
            <a:xfrm>
              <a:off x="10020540" y="1944288"/>
              <a:ext cx="449340" cy="85868"/>
            </a:xfrm>
            <a:prstGeom prst="rect">
              <a:avLst/>
            </a:prstGeom>
            <a:solidFill>
              <a:srgbClr val="FBB8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448E3DF-A649-C42B-CB1E-E98FCA71E707}"/>
                </a:ext>
              </a:extLst>
            </p:cNvPr>
            <p:cNvSpPr/>
            <p:nvPr/>
          </p:nvSpPr>
          <p:spPr>
            <a:xfrm>
              <a:off x="10469880" y="1944288"/>
              <a:ext cx="293009" cy="85868"/>
            </a:xfrm>
            <a:prstGeom prst="rect">
              <a:avLst/>
            </a:prstGeom>
            <a:solidFill>
              <a:srgbClr val="F477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1FF1EEB5-5B34-ADC8-AE29-D9C2E2C0D2A2}"/>
                </a:ext>
              </a:extLst>
            </p:cNvPr>
            <p:cNvSpPr/>
            <p:nvPr/>
          </p:nvSpPr>
          <p:spPr>
            <a:xfrm>
              <a:off x="10743296" y="1944288"/>
              <a:ext cx="501284" cy="85868"/>
            </a:xfrm>
            <a:prstGeom prst="rect">
              <a:avLst/>
            </a:prstGeom>
            <a:solidFill>
              <a:srgbClr val="DB1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7A115086-0496-A080-6F2B-E788CAE93B11}"/>
                </a:ext>
              </a:extLst>
            </p:cNvPr>
            <p:cNvSpPr/>
            <p:nvPr/>
          </p:nvSpPr>
          <p:spPr>
            <a:xfrm>
              <a:off x="11221531" y="1944288"/>
              <a:ext cx="501284" cy="85868"/>
            </a:xfrm>
            <a:prstGeom prst="rect">
              <a:avLst/>
            </a:prstGeom>
            <a:solidFill>
              <a:srgbClr val="915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139CCDED-2FA1-62C6-5948-28898C03CC6E}"/>
                </a:ext>
              </a:extLst>
            </p:cNvPr>
            <p:cNvSpPr/>
            <p:nvPr/>
          </p:nvSpPr>
          <p:spPr>
            <a:xfrm>
              <a:off x="11711291" y="1944288"/>
              <a:ext cx="229249" cy="85868"/>
            </a:xfrm>
            <a:prstGeom prst="rect">
              <a:avLst/>
            </a:prstGeom>
            <a:solidFill>
              <a:srgbClr val="575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" name="Полилиния: фигура 27">
            <a:extLst>
              <a:ext uri="{FF2B5EF4-FFF2-40B4-BE49-F238E27FC236}">
                <a16:creationId xmlns:a16="http://schemas.microsoft.com/office/drawing/2014/main" id="{5D53BDF3-92B1-FAE4-1873-F3814372E0E6}"/>
              </a:ext>
            </a:extLst>
          </p:cNvPr>
          <p:cNvSpPr>
            <a:spLocks noChangeAspect="1"/>
          </p:cNvSpPr>
          <p:nvPr/>
        </p:nvSpPr>
        <p:spPr>
          <a:xfrm rot="10800000">
            <a:off x="754703" y="2838684"/>
            <a:ext cx="120718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892BEB-9A5A-5689-56A8-D88F332A7741}"/>
              </a:ext>
            </a:extLst>
          </p:cNvPr>
          <p:cNvSpPr txBox="1"/>
          <p:nvPr/>
        </p:nvSpPr>
        <p:spPr>
          <a:xfrm>
            <a:off x="958403" y="2783342"/>
            <a:ext cx="28643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600" dirty="0">
                <a:solidFill>
                  <a:srgbClr val="1D1346"/>
                </a:solidFill>
              </a:rPr>
              <a:t>Не зависит от оборотов</a:t>
            </a:r>
            <a:endParaRPr lang="ru-RU" sz="1600" b="1" dirty="0">
              <a:solidFill>
                <a:srgbClr val="DB195B"/>
              </a:solidFill>
            </a:endParaRPr>
          </a:p>
        </p:txBody>
      </p:sp>
      <p:sp>
        <p:nvSpPr>
          <p:cNvPr id="19" name="Полилиния: фигура 27">
            <a:extLst>
              <a:ext uri="{FF2B5EF4-FFF2-40B4-BE49-F238E27FC236}">
                <a16:creationId xmlns:a16="http://schemas.microsoft.com/office/drawing/2014/main" id="{818ACF37-052E-09F8-4CBE-C7336E38D264}"/>
              </a:ext>
            </a:extLst>
          </p:cNvPr>
          <p:cNvSpPr>
            <a:spLocks noChangeAspect="1"/>
          </p:cNvSpPr>
          <p:nvPr/>
        </p:nvSpPr>
        <p:spPr>
          <a:xfrm rot="10800000">
            <a:off x="754703" y="3272958"/>
            <a:ext cx="120718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D1F10A7-2563-99AC-BB7E-C5C3403129E9}"/>
              </a:ext>
            </a:extLst>
          </p:cNvPr>
          <p:cNvSpPr txBox="1"/>
          <p:nvPr/>
        </p:nvSpPr>
        <p:spPr>
          <a:xfrm>
            <a:off x="958402" y="3217616"/>
            <a:ext cx="34667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600" dirty="0">
                <a:solidFill>
                  <a:srgbClr val="1D1346"/>
                </a:solidFill>
              </a:rPr>
              <a:t>Зависит только от типа бизнеса</a:t>
            </a:r>
            <a:endParaRPr lang="ru-RU" sz="1600" b="1" dirty="0">
              <a:solidFill>
                <a:srgbClr val="DB195B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0FBFA27-B6A5-7BF5-EDBB-C4B6DB86F8AC}"/>
              </a:ext>
            </a:extLst>
          </p:cNvPr>
          <p:cNvSpPr txBox="1"/>
          <p:nvPr/>
        </p:nvSpPr>
        <p:spPr>
          <a:xfrm>
            <a:off x="958402" y="2269289"/>
            <a:ext cx="31812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000" i="1" dirty="0">
                <a:solidFill>
                  <a:srgbClr val="1D1346"/>
                </a:solidFill>
              </a:rPr>
              <a:t>не более 1500 руб. за одну операцию </a:t>
            </a:r>
            <a:br>
              <a:rPr lang="ru-RU" sz="1000" i="1" dirty="0">
                <a:solidFill>
                  <a:srgbClr val="1D1346"/>
                </a:solidFill>
              </a:rPr>
            </a:br>
            <a:r>
              <a:rPr lang="ru-RU" sz="1000" i="1" dirty="0" smtClean="0">
                <a:solidFill>
                  <a:srgbClr val="1D1346"/>
                </a:solidFill>
              </a:rPr>
              <a:t>не </a:t>
            </a:r>
            <a:r>
              <a:rPr lang="ru-RU" sz="1000" i="1" dirty="0">
                <a:solidFill>
                  <a:srgbClr val="1D1346"/>
                </a:solidFill>
              </a:rPr>
              <a:t>более 10 руб. за ЖКУ</a:t>
            </a:r>
            <a:endParaRPr lang="ru-RU" sz="1000" i="1" dirty="0">
              <a:solidFill>
                <a:srgbClr val="DB195B"/>
              </a:solidFill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A9B8CD95-5581-4439-6386-01C3757CFA75}"/>
              </a:ext>
            </a:extLst>
          </p:cNvPr>
          <p:cNvSpPr/>
          <p:nvPr/>
        </p:nvSpPr>
        <p:spPr>
          <a:xfrm>
            <a:off x="6026897" y="1927894"/>
            <a:ext cx="1465466" cy="830997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r>
              <a:rPr lang="ru-RU" sz="5400" dirty="0">
                <a:solidFill>
                  <a:srgbClr val="60BB46"/>
                </a:solidFill>
              </a:rPr>
              <a:t>0,2</a:t>
            </a:r>
            <a:r>
              <a:rPr lang="ru-RU" sz="2800" b="1" dirty="0">
                <a:solidFill>
                  <a:srgbClr val="60BB46"/>
                </a:solidFill>
              </a:rPr>
              <a:t>%</a:t>
            </a:r>
            <a:endParaRPr lang="ru-RU" sz="5400" b="1" dirty="0">
              <a:solidFill>
                <a:srgbClr val="60BB46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364414-9A0E-3FB6-A421-64F2D16BE902}"/>
              </a:ext>
            </a:extLst>
          </p:cNvPr>
          <p:cNvSpPr txBox="1"/>
          <p:nvPr/>
        </p:nvSpPr>
        <p:spPr>
          <a:xfrm>
            <a:off x="6099721" y="2724607"/>
            <a:ext cx="131981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000" dirty="0">
                <a:solidFill>
                  <a:srgbClr val="1D1346"/>
                </a:solidFill>
              </a:rPr>
              <a:t>ЖКУ</a:t>
            </a:r>
            <a:endParaRPr lang="ru-RU" sz="1000" b="1" dirty="0">
              <a:solidFill>
                <a:srgbClr val="DB195B"/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B150396-3AE0-F153-EDE8-86AA822E51ED}"/>
              </a:ext>
            </a:extLst>
          </p:cNvPr>
          <p:cNvSpPr/>
          <p:nvPr/>
        </p:nvSpPr>
        <p:spPr>
          <a:xfrm>
            <a:off x="7911505" y="1927893"/>
            <a:ext cx="1465466" cy="830997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r>
              <a:rPr lang="ru-RU" sz="5400" dirty="0">
                <a:solidFill>
                  <a:srgbClr val="128ACB"/>
                </a:solidFill>
              </a:rPr>
              <a:t>0,4</a:t>
            </a:r>
            <a:r>
              <a:rPr lang="ru-RU" sz="2800" b="1" dirty="0">
                <a:solidFill>
                  <a:srgbClr val="128ACB"/>
                </a:solidFill>
              </a:rPr>
              <a:t>%</a:t>
            </a:r>
            <a:endParaRPr lang="ru-RU" sz="5400" b="1" dirty="0">
              <a:solidFill>
                <a:srgbClr val="128ACB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F990406-0A22-DA8C-2178-7E30A97EE52D}"/>
              </a:ext>
            </a:extLst>
          </p:cNvPr>
          <p:cNvSpPr txBox="1"/>
          <p:nvPr/>
        </p:nvSpPr>
        <p:spPr>
          <a:xfrm>
            <a:off x="7984329" y="2724607"/>
            <a:ext cx="17236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000" dirty="0" smtClean="0">
                <a:solidFill>
                  <a:srgbClr val="1D1346"/>
                </a:solidFill>
              </a:rPr>
              <a:t>Социально-значимые сегменты бизнеса*</a:t>
            </a:r>
            <a:endParaRPr lang="ru-RU" sz="1000" b="1" dirty="0">
              <a:solidFill>
                <a:srgbClr val="DB195B"/>
              </a:solidFill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723B96D-9115-3F23-82A3-18017C8F5E1A}"/>
              </a:ext>
            </a:extLst>
          </p:cNvPr>
          <p:cNvSpPr/>
          <p:nvPr/>
        </p:nvSpPr>
        <p:spPr>
          <a:xfrm>
            <a:off x="9862931" y="1933615"/>
            <a:ext cx="1465466" cy="830997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r>
              <a:rPr lang="ru-RU" sz="5400" dirty="0">
                <a:solidFill>
                  <a:srgbClr val="F47732"/>
                </a:solidFill>
              </a:rPr>
              <a:t>0,7</a:t>
            </a:r>
            <a:r>
              <a:rPr lang="ru-RU" sz="2800" b="1" dirty="0">
                <a:solidFill>
                  <a:srgbClr val="F47732"/>
                </a:solidFill>
              </a:rPr>
              <a:t>%</a:t>
            </a:r>
            <a:endParaRPr lang="ru-RU" sz="5400" b="1" dirty="0">
              <a:solidFill>
                <a:srgbClr val="F4773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24F4D02-2444-54F1-6650-87FC6ECEFA5C}"/>
              </a:ext>
            </a:extLst>
          </p:cNvPr>
          <p:cNvSpPr txBox="1"/>
          <p:nvPr/>
        </p:nvSpPr>
        <p:spPr>
          <a:xfrm>
            <a:off x="9953880" y="2724607"/>
            <a:ext cx="23120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000" dirty="0" smtClean="0">
                <a:solidFill>
                  <a:srgbClr val="1D1346"/>
                </a:solidFill>
              </a:rPr>
              <a:t>Все остальные </a:t>
            </a:r>
            <a:br>
              <a:rPr lang="ru-RU" sz="1000" dirty="0" smtClean="0">
                <a:solidFill>
                  <a:srgbClr val="1D1346"/>
                </a:solidFill>
              </a:rPr>
            </a:br>
            <a:r>
              <a:rPr lang="ru-RU" sz="1000" dirty="0" smtClean="0">
                <a:solidFill>
                  <a:srgbClr val="1D1346"/>
                </a:solidFill>
              </a:rPr>
              <a:t>сегменты бизнеса</a:t>
            </a:r>
            <a:endParaRPr lang="ru-RU" sz="1000" b="1" dirty="0">
              <a:solidFill>
                <a:srgbClr val="DB195B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670E6A8-37E4-D27A-6832-4AEEC7961408}"/>
              </a:ext>
            </a:extLst>
          </p:cNvPr>
          <p:cNvSpPr txBox="1"/>
          <p:nvPr/>
        </p:nvSpPr>
        <p:spPr>
          <a:xfrm>
            <a:off x="412290" y="5225403"/>
            <a:ext cx="29298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1D1346"/>
                </a:solidFill>
              </a:rPr>
              <a:t>Более 200 участников СБП</a:t>
            </a:r>
          </a:p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Подключить прием оплаты через СБП можно в любом удобном банке, </a:t>
            </a:r>
            <a:br>
              <a:rPr lang="ru-RU" sz="1100" dirty="0">
                <a:solidFill>
                  <a:srgbClr val="1D1346"/>
                </a:solidFill>
              </a:rPr>
            </a:br>
            <a:r>
              <a:rPr lang="ru-RU" sz="1100" dirty="0">
                <a:solidFill>
                  <a:srgbClr val="1D1346"/>
                </a:solidFill>
              </a:rPr>
              <a:t>включая все крупнейшие</a:t>
            </a:r>
          </a:p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Полный список банков можно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посмотреть </a:t>
            </a:r>
            <a:r>
              <a:rPr lang="ru-RU" sz="1100" dirty="0">
                <a:solidFill>
                  <a:srgbClr val="1D1346"/>
                </a:solidFill>
              </a:rPr>
              <a:t>на сайте </a:t>
            </a:r>
            <a:r>
              <a:rPr lang="en-US" sz="1100" u="sng" dirty="0">
                <a:solidFill>
                  <a:srgbClr val="1D1346"/>
                </a:solidFill>
              </a:rPr>
              <a:t>sbp.nspk.ru</a:t>
            </a:r>
            <a:endParaRPr lang="ru-RU" sz="1100" u="sng" dirty="0">
              <a:solidFill>
                <a:srgbClr val="DB195B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867B862-2F7E-E4A8-E7BB-3CD92876D227}"/>
              </a:ext>
            </a:extLst>
          </p:cNvPr>
          <p:cNvSpPr txBox="1"/>
          <p:nvPr/>
        </p:nvSpPr>
        <p:spPr>
          <a:xfrm>
            <a:off x="3362767" y="5230716"/>
            <a:ext cx="2929843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1D1346"/>
                </a:solidFill>
              </a:rPr>
              <a:t>Оплата через СБП </a:t>
            </a:r>
            <a:r>
              <a:rPr lang="ru-RU" sz="1200" b="1" dirty="0" smtClean="0">
                <a:solidFill>
                  <a:srgbClr val="1D1346"/>
                </a:solidFill>
              </a:rPr>
              <a:t/>
            </a:r>
            <a:br>
              <a:rPr lang="ru-RU" sz="1200" b="1" dirty="0" smtClean="0">
                <a:solidFill>
                  <a:srgbClr val="1D1346"/>
                </a:solidFill>
              </a:rPr>
            </a:br>
            <a:r>
              <a:rPr lang="ru-RU" sz="1200" b="1" dirty="0" smtClean="0">
                <a:solidFill>
                  <a:srgbClr val="1D1346"/>
                </a:solidFill>
              </a:rPr>
              <a:t>набирает </a:t>
            </a:r>
            <a:r>
              <a:rPr lang="ru-RU" sz="1200" b="1" dirty="0">
                <a:solidFill>
                  <a:srgbClr val="1D1346"/>
                </a:solidFill>
              </a:rPr>
              <a:t>популярность </a:t>
            </a:r>
            <a:r>
              <a:rPr lang="ru-RU" sz="1200" b="1" dirty="0" smtClean="0">
                <a:solidFill>
                  <a:srgbClr val="1D1346"/>
                </a:solidFill>
              </a:rPr>
              <a:t/>
            </a:r>
            <a:br>
              <a:rPr lang="ru-RU" sz="1200" b="1" dirty="0" smtClean="0">
                <a:solidFill>
                  <a:srgbClr val="1D1346"/>
                </a:solidFill>
              </a:rPr>
            </a:br>
            <a:r>
              <a:rPr lang="ru-RU" sz="1200" b="1" dirty="0" smtClean="0">
                <a:solidFill>
                  <a:srgbClr val="1D1346"/>
                </a:solidFill>
              </a:rPr>
              <a:t>среди </a:t>
            </a:r>
            <a:r>
              <a:rPr lang="ru-RU" sz="1200" b="1" dirty="0">
                <a:solidFill>
                  <a:srgbClr val="1D1346"/>
                </a:solidFill>
              </a:rPr>
              <a:t>широкой аудитории</a:t>
            </a:r>
          </a:p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А принимать платежи можно от клиентов всех банков, которые подключены к СБП</a:t>
            </a:r>
            <a:endParaRPr lang="ru-RU" sz="1100" u="sng" dirty="0">
              <a:solidFill>
                <a:srgbClr val="DB195B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16FFA8F-5EAB-C779-50F9-D17FB0EBF19F}"/>
              </a:ext>
            </a:extLst>
          </p:cNvPr>
          <p:cNvSpPr txBox="1"/>
          <p:nvPr/>
        </p:nvSpPr>
        <p:spPr>
          <a:xfrm>
            <a:off x="6320545" y="5225403"/>
            <a:ext cx="2929843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1D1346"/>
                </a:solidFill>
              </a:rPr>
              <a:t>Регулярные промоакции от бренда</a:t>
            </a:r>
          </a:p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Запускайте акции с кэшбеком и скидками в программе лояльности «Привет!» </a:t>
            </a:r>
            <a:br>
              <a:rPr lang="ru-RU" sz="1100" dirty="0">
                <a:solidFill>
                  <a:srgbClr val="1D1346"/>
                </a:solidFill>
              </a:rPr>
            </a:br>
            <a:r>
              <a:rPr lang="ru-RU" sz="1100" dirty="0">
                <a:solidFill>
                  <a:srgbClr val="1D1346"/>
                </a:solidFill>
              </a:rPr>
              <a:t>и развивайте свой </a:t>
            </a:r>
            <a:r>
              <a:rPr lang="ru-RU" sz="1100" dirty="0" smtClean="0">
                <a:solidFill>
                  <a:srgbClr val="1D1346"/>
                </a:solidFill>
              </a:rPr>
              <a:t>бизнес.</a:t>
            </a:r>
            <a:endParaRPr lang="ru-RU" sz="1100" dirty="0">
              <a:solidFill>
                <a:srgbClr val="1D1346"/>
              </a:solidFill>
            </a:endParaRPr>
          </a:p>
          <a:p>
            <a:pPr indent="-171450">
              <a:buClr>
                <a:srgbClr val="128ACB"/>
              </a:buClr>
              <a:buFontTx/>
              <a:buChar char="-"/>
              <a:defRPr/>
            </a:pPr>
            <a:r>
              <a:rPr lang="ru-RU" sz="1100" dirty="0">
                <a:solidFill>
                  <a:srgbClr val="1D1346"/>
                </a:solidFill>
              </a:rPr>
              <a:t>Прозрачность доходов</a:t>
            </a:r>
          </a:p>
          <a:p>
            <a:pPr indent="-171450">
              <a:buClr>
                <a:srgbClr val="128ACB"/>
              </a:buClr>
              <a:buFontTx/>
              <a:buChar char="-"/>
              <a:defRPr/>
            </a:pPr>
            <a:r>
              <a:rPr lang="ru-RU" sz="1100" dirty="0">
                <a:solidFill>
                  <a:srgbClr val="1D1346"/>
                </a:solidFill>
              </a:rPr>
              <a:t>Продвижение вашего бренда</a:t>
            </a:r>
          </a:p>
          <a:p>
            <a:pPr indent="-171450">
              <a:buClr>
                <a:srgbClr val="128ACB"/>
              </a:buClr>
              <a:buFontTx/>
              <a:buChar char="-"/>
              <a:defRPr/>
            </a:pPr>
            <a:r>
              <a:rPr lang="ru-RU" sz="1100" dirty="0">
                <a:solidFill>
                  <a:srgbClr val="1D1346"/>
                </a:solidFill>
              </a:rPr>
              <a:t>Привлечение новых клиентов</a:t>
            </a:r>
          </a:p>
          <a:p>
            <a:pPr indent="-171450">
              <a:buClr>
                <a:srgbClr val="128ACB"/>
              </a:buClr>
              <a:buFontTx/>
              <a:buChar char="-"/>
              <a:defRPr/>
            </a:pPr>
            <a:r>
              <a:rPr lang="ru-RU" sz="1100" dirty="0">
                <a:solidFill>
                  <a:srgbClr val="1D1346"/>
                </a:solidFill>
              </a:rPr>
              <a:t>Отсутствие технических доработок</a:t>
            </a:r>
            <a:endParaRPr lang="ru-RU" sz="1200" dirty="0">
              <a:solidFill>
                <a:srgbClr val="DB195B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E408910-9547-0419-8F86-EABFB4FE49AC}"/>
              </a:ext>
            </a:extLst>
          </p:cNvPr>
          <p:cNvSpPr txBox="1"/>
          <p:nvPr/>
        </p:nvSpPr>
        <p:spPr>
          <a:xfrm>
            <a:off x="9336113" y="5211528"/>
            <a:ext cx="2929843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1D1346"/>
                </a:solidFill>
              </a:rPr>
              <a:t>Повышайте конверсию </a:t>
            </a:r>
            <a:r>
              <a:rPr lang="ru-RU" sz="1200" b="1" dirty="0" smtClean="0">
                <a:solidFill>
                  <a:srgbClr val="1D1346"/>
                </a:solidFill>
              </a:rPr>
              <a:t/>
            </a:r>
            <a:br>
              <a:rPr lang="ru-RU" sz="1200" b="1" dirty="0" smtClean="0">
                <a:solidFill>
                  <a:srgbClr val="1D1346"/>
                </a:solidFill>
              </a:rPr>
            </a:br>
            <a:r>
              <a:rPr lang="ru-RU" sz="1200" b="1" dirty="0" smtClean="0">
                <a:solidFill>
                  <a:srgbClr val="1D1346"/>
                </a:solidFill>
              </a:rPr>
              <a:t>в </a:t>
            </a:r>
            <a:r>
              <a:rPr lang="ru-RU" sz="1200" b="1" dirty="0">
                <a:solidFill>
                  <a:srgbClr val="1D1346"/>
                </a:solidFill>
              </a:rPr>
              <a:t>онлайн-продажах</a:t>
            </a:r>
          </a:p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Для оплаты с помощью СБП </a:t>
            </a:r>
            <a:br>
              <a:rPr lang="ru-RU" sz="1100" dirty="0">
                <a:solidFill>
                  <a:srgbClr val="1D1346"/>
                </a:solidFill>
              </a:rPr>
            </a:br>
            <a:r>
              <a:rPr lang="ru-RU" sz="1100" dirty="0">
                <a:solidFill>
                  <a:srgbClr val="1D1346"/>
                </a:solidFill>
              </a:rPr>
              <a:t>данные карты вводить не нужно, </a:t>
            </a:r>
            <a:br>
              <a:rPr lang="ru-RU" sz="1100" dirty="0">
                <a:solidFill>
                  <a:srgbClr val="1D1346"/>
                </a:solidFill>
              </a:rPr>
            </a:br>
            <a:r>
              <a:rPr lang="ru-RU" sz="1100" dirty="0">
                <a:solidFill>
                  <a:srgbClr val="1D1346"/>
                </a:solidFill>
              </a:rPr>
              <a:t>поэтому конверсия будет расти!</a:t>
            </a:r>
            <a:endParaRPr lang="ru-RU" sz="1200" dirty="0">
              <a:solidFill>
                <a:srgbClr val="DB195B"/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7D3BEA9-DB53-E866-44DD-25C16C6DAE3A}"/>
              </a:ext>
            </a:extLst>
          </p:cNvPr>
          <p:cNvSpPr txBox="1"/>
          <p:nvPr/>
        </p:nvSpPr>
        <p:spPr>
          <a:xfrm>
            <a:off x="7946803" y="3165265"/>
            <a:ext cx="23120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000" i="1" dirty="0">
                <a:solidFill>
                  <a:srgbClr val="1D1346"/>
                </a:solidFill>
              </a:rPr>
              <a:t>* Подробнее </a:t>
            </a:r>
            <a:r>
              <a:rPr lang="ru-RU" sz="1000" i="1" dirty="0" smtClean="0">
                <a:solidFill>
                  <a:srgbClr val="1D1346"/>
                </a:solidFill>
              </a:rPr>
              <a:t/>
            </a:r>
            <a:br>
              <a:rPr lang="ru-RU" sz="1000" i="1" dirty="0" smtClean="0">
                <a:solidFill>
                  <a:srgbClr val="1D1346"/>
                </a:solidFill>
              </a:rPr>
            </a:br>
            <a:r>
              <a:rPr lang="ru-RU" sz="1000" i="1" dirty="0" smtClean="0">
                <a:solidFill>
                  <a:srgbClr val="1D1346"/>
                </a:solidFill>
              </a:rPr>
              <a:t>на </a:t>
            </a:r>
            <a:r>
              <a:rPr lang="ru-RU" sz="1000" i="1" dirty="0">
                <a:solidFill>
                  <a:srgbClr val="1D1346"/>
                </a:solidFill>
              </a:rPr>
              <a:t>сайте </a:t>
            </a:r>
            <a:r>
              <a:rPr lang="en-US" sz="1000" i="1" dirty="0">
                <a:solidFill>
                  <a:srgbClr val="1D1346"/>
                </a:solidFill>
              </a:rPr>
              <a:t>sbp.nspk.ru</a:t>
            </a:r>
            <a:r>
              <a:rPr lang="ru-RU" sz="1000" i="1" dirty="0">
                <a:solidFill>
                  <a:srgbClr val="1D1346"/>
                </a:solidFill>
              </a:rPr>
              <a:t> </a:t>
            </a:r>
            <a:endParaRPr lang="ru-RU" sz="1000" b="1" i="1" dirty="0">
              <a:solidFill>
                <a:srgbClr val="DB195B"/>
              </a:solidFill>
            </a:endParaRP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84E7DF64-E46F-798F-3A6B-7FC645A306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14" y="4176543"/>
            <a:ext cx="927965" cy="927965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DE9808F-B328-5E8B-2860-8B2A039566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574" y="4220949"/>
            <a:ext cx="927965" cy="927965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52CDB0AF-6188-4356-07C2-D83B6EDC11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806" y="4317095"/>
            <a:ext cx="831819" cy="831819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8EA461CF-1F5D-C39D-A329-F6A602C351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114" y="4317095"/>
            <a:ext cx="835633" cy="83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468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768C81-7B97-EB16-A53D-0E2E068E2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C3A9E484-7337-85CF-18A8-2BA3578635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9470"/>
          <a:stretch/>
        </p:blipFill>
        <p:spPr>
          <a:xfrm>
            <a:off x="1907351" y="388678"/>
            <a:ext cx="349300" cy="433189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C8D35425-D8A0-C89C-7DC2-304DB9480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546" y="1175328"/>
            <a:ext cx="1819648" cy="24907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8F4EA2-15A2-7A9E-2160-B2615C6FBC81}"/>
              </a:ext>
            </a:extLst>
          </p:cNvPr>
          <p:cNvSpPr txBox="1"/>
          <p:nvPr/>
        </p:nvSpPr>
        <p:spPr>
          <a:xfrm>
            <a:off x="2435931" y="1175328"/>
            <a:ext cx="27693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Clr>
                <a:srgbClr val="128ACB"/>
              </a:buClr>
              <a:defRPr/>
            </a:pPr>
            <a:r>
              <a:rPr lang="ru-RU" sz="1600" b="1" dirty="0">
                <a:solidFill>
                  <a:srgbClr val="1D1346"/>
                </a:solidFill>
              </a:rPr>
              <a:t>Оплата </a:t>
            </a:r>
            <a:br>
              <a:rPr lang="ru-RU" sz="1600" b="1" dirty="0">
                <a:solidFill>
                  <a:srgbClr val="1D1346"/>
                </a:solidFill>
              </a:rPr>
            </a:br>
            <a:r>
              <a:rPr lang="ru-RU" sz="1600" b="1" dirty="0">
                <a:solidFill>
                  <a:srgbClr val="1D1346"/>
                </a:solidFill>
              </a:rPr>
              <a:t>по платежной ссылке</a:t>
            </a:r>
            <a:endParaRPr lang="ru-RU" sz="1600" dirty="0">
              <a:solidFill>
                <a:srgbClr val="1D134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AC59A0-96C8-E406-53C4-FC5D88A7BFBB}"/>
              </a:ext>
            </a:extLst>
          </p:cNvPr>
          <p:cNvSpPr txBox="1"/>
          <p:nvPr/>
        </p:nvSpPr>
        <p:spPr>
          <a:xfrm>
            <a:off x="2473132" y="1760103"/>
            <a:ext cx="22859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DB195B"/>
                </a:solidFill>
              </a:rPr>
              <a:t>Где: онлайн-среда</a:t>
            </a:r>
            <a:endParaRPr lang="ru-RU" sz="900" dirty="0">
              <a:solidFill>
                <a:srgbClr val="DB195B"/>
              </a:solidFill>
            </a:endParaRPr>
          </a:p>
        </p:txBody>
      </p:sp>
      <p:sp>
        <p:nvSpPr>
          <p:cNvPr id="4" name="Нижний колонтитул 20">
            <a:extLst>
              <a:ext uri="{FF2B5EF4-FFF2-40B4-BE49-F238E27FC236}">
                <a16:creationId xmlns:a16="http://schemas.microsoft.com/office/drawing/2014/main" id="{24C3E8CC-56DB-8E18-F323-BE5D344DE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40546" y="423763"/>
            <a:ext cx="7727595" cy="324001"/>
          </a:xfrm>
        </p:spPr>
        <p:txBody>
          <a:bodyPr/>
          <a:lstStyle/>
          <a:p>
            <a:r>
              <a:rPr lang="ru-RU" sz="2000" dirty="0">
                <a:solidFill>
                  <a:srgbClr val="1D1346"/>
                </a:solidFill>
                <a:sym typeface="GothamPro-Light"/>
              </a:rPr>
              <a:t>Оплата товаров и услуг через СБП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6E05E12-54AB-765B-E139-AB5744B06C38}"/>
              </a:ext>
            </a:extLst>
          </p:cNvPr>
          <p:cNvSpPr txBox="1"/>
          <p:nvPr/>
        </p:nvSpPr>
        <p:spPr>
          <a:xfrm>
            <a:off x="2440546" y="4131260"/>
            <a:ext cx="27693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Clr>
                <a:srgbClr val="128ACB"/>
              </a:buClr>
              <a:defRPr/>
            </a:pPr>
            <a:r>
              <a:rPr lang="ru-RU" sz="1600" b="1" dirty="0">
                <a:solidFill>
                  <a:srgbClr val="1D1346"/>
                </a:solidFill>
              </a:rPr>
              <a:t>Оплата </a:t>
            </a:r>
            <a:r>
              <a:rPr lang="ru-RU" sz="1600" b="1" dirty="0" smtClean="0">
                <a:solidFill>
                  <a:srgbClr val="1D1346"/>
                </a:solidFill>
              </a:rPr>
              <a:t>по кнопке</a:t>
            </a:r>
            <a:endParaRPr lang="ru-RU" sz="1600" dirty="0">
              <a:solidFill>
                <a:srgbClr val="1D1346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FEF9A19-502B-F32A-E5FE-6A27C5B9513D}"/>
              </a:ext>
            </a:extLst>
          </p:cNvPr>
          <p:cNvSpPr txBox="1"/>
          <p:nvPr/>
        </p:nvSpPr>
        <p:spPr>
          <a:xfrm>
            <a:off x="2477747" y="4546759"/>
            <a:ext cx="28907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DB195B"/>
                </a:solidFill>
              </a:rPr>
              <a:t>Где: мобильное приложение, мобильная версия сайта</a:t>
            </a:r>
            <a:endParaRPr lang="ru-RU" sz="900" dirty="0">
              <a:solidFill>
                <a:srgbClr val="DB195B"/>
              </a:solidFill>
            </a:endParaRPr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950584AE-2A65-8D84-E122-E57F502568AF}"/>
              </a:ext>
            </a:extLst>
          </p:cNvPr>
          <p:cNvCxnSpPr>
            <a:cxnSpLocks/>
          </p:cNvCxnSpPr>
          <p:nvPr/>
        </p:nvCxnSpPr>
        <p:spPr>
          <a:xfrm>
            <a:off x="2597054" y="5200399"/>
            <a:ext cx="0" cy="1188000"/>
          </a:xfrm>
          <a:prstGeom prst="line">
            <a:avLst/>
          </a:prstGeom>
          <a:ln w="34925" cap="rnd">
            <a:solidFill>
              <a:srgbClr val="9151A0"/>
            </a:solidFill>
            <a:round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990F932D-98E2-CA42-28F2-DFEC3C8FED53}"/>
              </a:ext>
            </a:extLst>
          </p:cNvPr>
          <p:cNvSpPr txBox="1"/>
          <p:nvPr/>
        </p:nvSpPr>
        <p:spPr>
          <a:xfrm>
            <a:off x="2683919" y="5077423"/>
            <a:ext cx="268228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Покупатель нажимает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на </a:t>
            </a:r>
            <a:r>
              <a:rPr lang="ru-RU" sz="1100" dirty="0">
                <a:solidFill>
                  <a:srgbClr val="1D1346"/>
                </a:solidFill>
              </a:rPr>
              <a:t>кнопку оплаты</a:t>
            </a:r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D761C2E0-CAAE-A986-0D09-50BE48E55C3E}"/>
              </a:ext>
            </a:extLst>
          </p:cNvPr>
          <p:cNvSpPr/>
          <p:nvPr/>
        </p:nvSpPr>
        <p:spPr>
          <a:xfrm>
            <a:off x="2540508" y="5146399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26E880F-912B-B093-9A35-A5F1E48BFB0B}"/>
              </a:ext>
            </a:extLst>
          </p:cNvPr>
          <p:cNvSpPr txBox="1"/>
          <p:nvPr/>
        </p:nvSpPr>
        <p:spPr>
          <a:xfrm>
            <a:off x="2683919" y="5557705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Выбирает способ </a:t>
            </a:r>
            <a:r>
              <a:rPr lang="ru-RU" sz="1100" dirty="0" smtClean="0">
                <a:solidFill>
                  <a:srgbClr val="1D1346"/>
                </a:solidFill>
              </a:rPr>
              <a:t>оплаты </a:t>
            </a:r>
            <a:r>
              <a:rPr lang="ru-RU" sz="1100" dirty="0">
                <a:solidFill>
                  <a:srgbClr val="1D1346"/>
                </a:solidFill>
              </a:rPr>
              <a:t>СБП</a:t>
            </a: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26C6F798-F496-363A-C126-091086339AE6}"/>
              </a:ext>
            </a:extLst>
          </p:cNvPr>
          <p:cNvSpPr/>
          <p:nvPr/>
        </p:nvSpPr>
        <p:spPr>
          <a:xfrm>
            <a:off x="2540508" y="5637328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5D4ED19-AC6C-758C-B634-5CC38FBB0F24}"/>
              </a:ext>
            </a:extLst>
          </p:cNvPr>
          <p:cNvSpPr txBox="1"/>
          <p:nvPr/>
        </p:nvSpPr>
        <p:spPr>
          <a:xfrm>
            <a:off x="2683919" y="5887529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Выбирает банк</a:t>
            </a:r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0CDCAFDB-344F-6FCE-C82C-CC05EA8230EB}"/>
              </a:ext>
            </a:extLst>
          </p:cNvPr>
          <p:cNvSpPr/>
          <p:nvPr/>
        </p:nvSpPr>
        <p:spPr>
          <a:xfrm>
            <a:off x="2540412" y="5960033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983D731-14EC-05FD-48EE-03EB075ABE3A}"/>
              </a:ext>
            </a:extLst>
          </p:cNvPr>
          <p:cNvSpPr txBox="1"/>
          <p:nvPr/>
        </p:nvSpPr>
        <p:spPr>
          <a:xfrm>
            <a:off x="2683919" y="6237791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Подтверждает оплату</a:t>
            </a:r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BDE95273-744A-D8EF-8E2F-E8AAB35EFE08}"/>
              </a:ext>
            </a:extLst>
          </p:cNvPr>
          <p:cNvSpPr/>
          <p:nvPr/>
        </p:nvSpPr>
        <p:spPr>
          <a:xfrm>
            <a:off x="2540412" y="6325799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B09EFD6-F850-D0E7-B734-AFD9D5EC5276}"/>
              </a:ext>
            </a:extLst>
          </p:cNvPr>
          <p:cNvSpPr txBox="1"/>
          <p:nvPr/>
        </p:nvSpPr>
        <p:spPr>
          <a:xfrm>
            <a:off x="7484440" y="1178540"/>
            <a:ext cx="27693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Clr>
                <a:srgbClr val="128ACB"/>
              </a:buClr>
              <a:defRPr/>
            </a:pPr>
            <a:r>
              <a:rPr lang="ru-RU" sz="1600" b="1" dirty="0">
                <a:solidFill>
                  <a:srgbClr val="1D1346"/>
                </a:solidFill>
              </a:rPr>
              <a:t>Оплата </a:t>
            </a:r>
            <a:br>
              <a:rPr lang="ru-RU" sz="1600" b="1" dirty="0">
                <a:solidFill>
                  <a:srgbClr val="1D1346"/>
                </a:solidFill>
              </a:rPr>
            </a:br>
            <a:r>
              <a:rPr lang="ru-RU" sz="1600" b="1" dirty="0">
                <a:solidFill>
                  <a:srgbClr val="1D1346"/>
                </a:solidFill>
              </a:rPr>
              <a:t>через </a:t>
            </a:r>
            <a:r>
              <a:rPr lang="en-US" sz="1600" b="1" dirty="0">
                <a:solidFill>
                  <a:srgbClr val="1D1346"/>
                </a:solidFill>
              </a:rPr>
              <a:t>NFC-</a:t>
            </a:r>
            <a:r>
              <a:rPr lang="ru-RU" sz="1600" b="1" dirty="0">
                <a:solidFill>
                  <a:srgbClr val="1D1346"/>
                </a:solidFill>
              </a:rPr>
              <a:t>табличку</a:t>
            </a:r>
            <a:endParaRPr lang="ru-RU" sz="1600" dirty="0">
              <a:solidFill>
                <a:srgbClr val="1D1346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1953F5A-FE5F-E36C-AB73-C828ADF01006}"/>
              </a:ext>
            </a:extLst>
          </p:cNvPr>
          <p:cNvSpPr txBox="1"/>
          <p:nvPr/>
        </p:nvSpPr>
        <p:spPr>
          <a:xfrm>
            <a:off x="7521641" y="1763315"/>
            <a:ext cx="33238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DB195B"/>
                </a:solidFill>
              </a:rPr>
              <a:t>Где: точки продаж и оказания услуг</a:t>
            </a:r>
            <a:endParaRPr lang="ru-RU" sz="900" dirty="0">
              <a:solidFill>
                <a:srgbClr val="DB195B"/>
              </a:solidFill>
            </a:endParaRPr>
          </a:p>
        </p:txBody>
      </p: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BDE1FB2B-A5C2-B79F-9C11-0E97AD3DECCB}"/>
              </a:ext>
            </a:extLst>
          </p:cNvPr>
          <p:cNvCxnSpPr>
            <a:cxnSpLocks/>
          </p:cNvCxnSpPr>
          <p:nvPr/>
        </p:nvCxnSpPr>
        <p:spPr>
          <a:xfrm flipH="1">
            <a:off x="9953951" y="2237077"/>
            <a:ext cx="0" cy="1224000"/>
          </a:xfrm>
          <a:prstGeom prst="line">
            <a:avLst/>
          </a:prstGeom>
          <a:ln w="34925" cap="rnd">
            <a:solidFill>
              <a:srgbClr val="9151A0"/>
            </a:solidFill>
            <a:round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8FDACE26-DC6D-F9F2-29E7-4EB66E7FDD16}"/>
              </a:ext>
            </a:extLst>
          </p:cNvPr>
          <p:cNvSpPr txBox="1"/>
          <p:nvPr/>
        </p:nvSpPr>
        <p:spPr>
          <a:xfrm>
            <a:off x="10110527" y="2088781"/>
            <a:ext cx="18720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Покупатель открывает </a:t>
            </a:r>
            <a:r>
              <a:rPr lang="ru-RU" sz="1100" b="1" dirty="0">
                <a:solidFill>
                  <a:srgbClr val="1D1346"/>
                </a:solidFill>
              </a:rPr>
              <a:t>приложение СБПэй</a:t>
            </a:r>
          </a:p>
        </p:txBody>
      </p:sp>
      <p:sp>
        <p:nvSpPr>
          <p:cNvPr id="64" name="Овал 63">
            <a:extLst>
              <a:ext uri="{FF2B5EF4-FFF2-40B4-BE49-F238E27FC236}">
                <a16:creationId xmlns:a16="http://schemas.microsoft.com/office/drawing/2014/main" id="{56664DCE-4763-C23F-F3CD-A1C703CCD6E2}"/>
              </a:ext>
            </a:extLst>
          </p:cNvPr>
          <p:cNvSpPr/>
          <p:nvPr/>
        </p:nvSpPr>
        <p:spPr>
          <a:xfrm>
            <a:off x="9897056" y="2183077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FDEC84D-A206-87B9-C1B5-553C33EB2195}"/>
              </a:ext>
            </a:extLst>
          </p:cNvPr>
          <p:cNvSpPr txBox="1"/>
          <p:nvPr/>
        </p:nvSpPr>
        <p:spPr>
          <a:xfrm>
            <a:off x="10105912" y="2629003"/>
            <a:ext cx="198577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Выбирает «Оплатить </a:t>
            </a:r>
            <a:br>
              <a:rPr lang="ru-RU" sz="1100" dirty="0">
                <a:solidFill>
                  <a:srgbClr val="1D1346"/>
                </a:solidFill>
              </a:rPr>
            </a:br>
            <a:r>
              <a:rPr lang="ru-RU" sz="1100" dirty="0">
                <a:solidFill>
                  <a:srgbClr val="1D1346"/>
                </a:solidFill>
              </a:rPr>
              <a:t>по </a:t>
            </a:r>
            <a:r>
              <a:rPr lang="en-US" sz="1100" dirty="0">
                <a:solidFill>
                  <a:srgbClr val="1D1346"/>
                </a:solidFill>
              </a:rPr>
              <a:t>NFC</a:t>
            </a:r>
            <a:r>
              <a:rPr lang="ru-RU" sz="1100" dirty="0">
                <a:solidFill>
                  <a:srgbClr val="1D1346"/>
                </a:solidFill>
              </a:rPr>
              <a:t>» и прикладывает смартфон к </a:t>
            </a:r>
            <a:r>
              <a:rPr lang="en-US" sz="1100" dirty="0">
                <a:solidFill>
                  <a:srgbClr val="1D1346"/>
                </a:solidFill>
              </a:rPr>
              <a:t>NFC</a:t>
            </a:r>
            <a:r>
              <a:rPr lang="ru-RU" sz="1100" dirty="0">
                <a:solidFill>
                  <a:srgbClr val="1D1346"/>
                </a:solidFill>
              </a:rPr>
              <a:t>-табличке</a:t>
            </a:r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517608EA-BFDA-76AF-B468-B710C25183E5}"/>
              </a:ext>
            </a:extLst>
          </p:cNvPr>
          <p:cNvSpPr/>
          <p:nvPr/>
        </p:nvSpPr>
        <p:spPr>
          <a:xfrm>
            <a:off x="9899951" y="2717482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81730CE-5345-BF12-8BF5-FDE496DFF75F}"/>
              </a:ext>
            </a:extLst>
          </p:cNvPr>
          <p:cNvSpPr txBox="1"/>
          <p:nvPr/>
        </p:nvSpPr>
        <p:spPr>
          <a:xfrm>
            <a:off x="10105912" y="3319609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Подтверждает оплату</a:t>
            </a:r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156CF53B-C1E0-50EE-2BB0-185ADC97D76B}"/>
              </a:ext>
            </a:extLst>
          </p:cNvPr>
          <p:cNvSpPr/>
          <p:nvPr/>
        </p:nvSpPr>
        <p:spPr>
          <a:xfrm>
            <a:off x="9899951" y="3421606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F4B09C6C-44D0-8A6E-41DF-6312A5DBB924}"/>
              </a:ext>
            </a:extLst>
          </p:cNvPr>
          <p:cNvGrpSpPr/>
          <p:nvPr/>
        </p:nvGrpSpPr>
        <p:grpSpPr>
          <a:xfrm>
            <a:off x="5660869" y="1198749"/>
            <a:ext cx="1630621" cy="2467280"/>
            <a:chOff x="8295690" y="2444472"/>
            <a:chExt cx="3040795" cy="4524280"/>
          </a:xfrm>
        </p:grpSpPr>
        <p:pic>
          <p:nvPicPr>
            <p:cNvPr id="77" name="Рисунок 76">
              <a:extLst>
                <a:ext uri="{FF2B5EF4-FFF2-40B4-BE49-F238E27FC236}">
                  <a16:creationId xmlns:a16="http://schemas.microsoft.com/office/drawing/2014/main" id="{F026D3F7-6CF0-C3CD-FFCC-7DE515A83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92" b="98854" l="2593" r="97963">
                          <a14:foregroundMark x1="32407" y1="22038" x2="36852" y2="75669"/>
                          <a14:foregroundMark x1="37593" y1="79745" x2="64444" y2="45860"/>
                          <a14:foregroundMark x1="64444" y1="45860" x2="50000" y2="22293"/>
                          <a14:foregroundMark x1="50000" y1="22293" x2="29815" y2="19490"/>
                          <a14:foregroundMark x1="29815" y1="19490" x2="24630" y2="23057"/>
                          <a14:foregroundMark x1="26111" y1="22420" x2="9815" y2="19490"/>
                          <a14:foregroundMark x1="9815" y1="19490" x2="8889" y2="18726"/>
                          <a14:foregroundMark x1="18889" y1="16306" x2="7963" y2="25350"/>
                          <a14:foregroundMark x1="7963" y1="25350" x2="24630" y2="26879"/>
                          <a14:foregroundMark x1="7963" y1="28025" x2="6481" y2="14777"/>
                          <a14:foregroundMark x1="3704" y1="13758" x2="3704" y2="13758"/>
                          <a14:foregroundMark x1="2593" y1="11975" x2="2593" y2="11975"/>
                          <a14:foregroundMark x1="3889" y1="33376" x2="3889" y2="33376"/>
                          <a14:foregroundMark x1="37037" y1="14395" x2="44815" y2="9427"/>
                          <a14:foregroundMark x1="27222" y1="9427" x2="42407" y2="9172"/>
                          <a14:foregroundMark x1="42407" y1="9172" x2="61481" y2="10191"/>
                          <a14:foregroundMark x1="69259" y1="10573" x2="74444" y2="74904"/>
                          <a14:foregroundMark x1="74444" y1="74904" x2="68148" y2="88662"/>
                          <a14:foregroundMark x1="68148" y1="88662" x2="49074" y2="93758"/>
                          <a14:foregroundMark x1="49074" y1="93758" x2="45185" y2="93885"/>
                          <a14:foregroundMark x1="34815" y1="94777" x2="25000" y2="71338"/>
                          <a14:foregroundMark x1="86296" y1="78344" x2="94074" y2="83822"/>
                          <a14:foregroundMark x1="90926" y1="53121" x2="90926" y2="53121"/>
                          <a14:foregroundMark x1="87963" y1="56688" x2="93704" y2="44841"/>
                          <a14:foregroundMark x1="93704" y1="44841" x2="93519" y2="43439"/>
                          <a14:foregroundMark x1="95556" y1="41911" x2="95556" y2="41911"/>
                          <a14:foregroundMark x1="96667" y1="41529" x2="96667" y2="41529"/>
                          <a14:foregroundMark x1="97222" y1="40510" x2="97222" y2="40510"/>
                          <a14:foregroundMark x1="98333" y1="60892" x2="98333" y2="60892"/>
                          <a14:foregroundMark x1="98148" y1="60892" x2="98148" y2="60892"/>
                          <a14:foregroundMark x1="86296" y1="14904" x2="86296" y2="14904"/>
                          <a14:foregroundMark x1="77037" y1="16561" x2="88889" y2="27389"/>
                          <a14:foregroundMark x1="88889" y1="27389" x2="76111" y2="30828"/>
                          <a14:foregroundMark x1="86296" y1="14904" x2="92037" y2="30191"/>
                          <a14:foregroundMark x1="92037" y1="30191" x2="89444" y2="33503"/>
                          <a14:foregroundMark x1="96852" y1="12739" x2="96852" y2="12739"/>
                          <a14:foregroundMark x1="28704" y1="6879" x2="78519" y2="5605"/>
                          <a14:foregroundMark x1="49630" y1="15541" x2="22963" y2="14904"/>
                          <a14:foregroundMark x1="37037" y1="10828" x2="31667" y2="27006"/>
                          <a14:foregroundMark x1="96852" y1="32229" x2="96852" y2="32229"/>
                          <a14:foregroundMark x1="97778" y1="33376" x2="97778" y2="33376"/>
                          <a14:foregroundMark x1="2778" y1="33376" x2="2778" y2="33376"/>
                          <a14:foregroundMark x1="19815" y1="47389" x2="5370" y2="47389"/>
                          <a14:foregroundMark x1="5370" y1="47389" x2="5370" y2="47389"/>
                          <a14:foregroundMark x1="10556" y1="46497" x2="8519" y2="58344"/>
                          <a14:foregroundMark x1="7963" y1="59745" x2="6481" y2="42420"/>
                          <a14:foregroundMark x1="5185" y1="44459" x2="5926" y2="61529"/>
                          <a14:foregroundMark x1="4290" y1="52229" x2="4444" y2="46497"/>
                          <a14:foregroundMark x1="4259" y1="53376" x2="4290" y2="52229"/>
                          <a14:foregroundMark x1="2593" y1="41274" x2="2593" y2="41274"/>
                          <a14:foregroundMark x1="2778" y1="60255" x2="2778" y2="60255"/>
                          <a14:foregroundMark x1="2778" y1="60892" x2="2778" y2="60892"/>
                          <a14:foregroundMark x1="10370" y1="69554" x2="10370" y2="88153"/>
                          <a14:foregroundMark x1="91667" y1="77325" x2="92222" y2="86624"/>
                          <a14:foregroundMark x1="94815" y1="85096" x2="94074" y2="72994"/>
                          <a14:foregroundMark x1="94074" y1="72994" x2="94074" y2="72994"/>
                          <a14:foregroundMark x1="93704" y1="76688" x2="96111" y2="83694"/>
                          <a14:foregroundMark x1="96111" y1="79236" x2="95741" y2="73503"/>
                          <a14:foregroundMark x1="61852" y1="28408" x2="67037" y2="30828"/>
                          <a14:foregroundMark x1="67593" y1="29427" x2="62037" y2="20127"/>
                          <a14:foregroundMark x1="65185" y1="12357" x2="66481" y2="21911"/>
                          <a14:foregroundMark x1="54259" y1="18726" x2="65000" y2="11210"/>
                          <a14:foregroundMark x1="65000" y1="11210" x2="73333" y2="18981"/>
                          <a14:foregroundMark x1="73333" y1="18981" x2="71852" y2="23057"/>
                          <a14:foregroundMark x1="20741" y1="2930" x2="20741" y2="2930"/>
                          <a14:foregroundMark x1="17778" y1="3822" x2="17778" y2="3822"/>
                          <a14:foregroundMark x1="20741" y1="2038" x2="20741" y2="2038"/>
                          <a14:foregroundMark x1="22593" y1="1911" x2="22593" y2="1911"/>
                          <a14:foregroundMark x1="24074" y1="1911" x2="33519" y2="2038"/>
                          <a14:foregroundMark x1="34815" y1="2038" x2="49630" y2="2293"/>
                          <a14:foregroundMark x1="58148" y1="2548" x2="59444" y2="2548"/>
                          <a14:foregroundMark x1="77963" y1="2293" x2="77963" y2="2293"/>
                          <a14:foregroundMark x1="81296" y1="4459" x2="83148" y2="10064"/>
                          <a14:foregroundMark x1="83889" y1="10573" x2="69074" y2="2038"/>
                          <a14:foregroundMark x1="69074" y1="2038" x2="47407" y2="3312"/>
                          <a14:foregroundMark x1="76852" y1="1274" x2="85556" y2="8917"/>
                          <a14:foregroundMark x1="85556" y1="8917" x2="84815" y2="14013"/>
                          <a14:foregroundMark x1="28148" y1="1656" x2="28148" y2="1656"/>
                          <a14:foregroundMark x1="32778" y1="1529" x2="32778" y2="1529"/>
                          <a14:foregroundMark x1="35926" y1="1529" x2="53704" y2="1274"/>
                          <a14:foregroundMark x1="53704" y1="1274" x2="55556" y2="1274"/>
                          <a14:foregroundMark x1="60370" y1="1656" x2="30926" y2="1911"/>
                          <a14:foregroundMark x1="30741" y1="1911" x2="66667" y2="2548"/>
                          <a14:foregroundMark x1="67593" y1="1529" x2="51667" y2="1911"/>
                          <a14:foregroundMark x1="36481" y1="892" x2="36481" y2="892"/>
                          <a14:foregroundMark x1="18889" y1="93885" x2="20926" y2="98089"/>
                          <a14:foregroundMark x1="32407" y1="98854" x2="32407" y2="98854"/>
                          <a14:foregroundMark x1="35926" y1="97707" x2="52222" y2="96943"/>
                          <a14:foregroundMark x1="52222" y1="96943" x2="54815" y2="96943"/>
                          <a14:foregroundMark x1="52037" y1="98726" x2="68704" y2="97707"/>
                          <a14:foregroundMark x1="68704" y1="97707" x2="69815" y2="97707"/>
                          <a14:foregroundMark x1="27593" y1="98854" x2="27593" y2="98854"/>
                          <a14:foregroundMark x1="2778" y1="52229" x2="2778" y2="52994"/>
                          <a14:foregroundMark x1="2778" y1="48790" x2="2778" y2="52229"/>
                          <a14:backgroundMark x1="1296" y1="52229" x2="1296" y2="52229"/>
                        </a14:backgroundRemoval>
                      </a14:imgEffect>
                    </a14:imgLayer>
                  </a14:imgProps>
                </a:ext>
              </a:extLst>
            </a:blip>
            <a:srcRect l="2296"/>
            <a:stretch>
              <a:fillRect/>
            </a:stretch>
          </p:blipFill>
          <p:spPr>
            <a:xfrm>
              <a:off x="8295690" y="2444472"/>
              <a:ext cx="3040795" cy="4524280"/>
            </a:xfrm>
            <a:prstGeom prst="rect">
              <a:avLst/>
            </a:prstGeom>
          </p:spPr>
        </p:pic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id="{48B480AE-7DDF-6D08-48D4-DF1DD7EE2DCF}"/>
                </a:ext>
              </a:extLst>
            </p:cNvPr>
            <p:cNvSpPr/>
            <p:nvPr/>
          </p:nvSpPr>
          <p:spPr>
            <a:xfrm>
              <a:off x="8295690" y="4549929"/>
              <a:ext cx="147270" cy="4408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Прямоугольник 78">
              <a:extLst>
                <a:ext uri="{FF2B5EF4-FFF2-40B4-BE49-F238E27FC236}">
                  <a16:creationId xmlns:a16="http://schemas.microsoft.com/office/drawing/2014/main" id="{658D4501-9AD6-33F4-3C90-4F8ADAC39F45}"/>
                </a:ext>
              </a:extLst>
            </p:cNvPr>
            <p:cNvSpPr/>
            <p:nvPr/>
          </p:nvSpPr>
          <p:spPr>
            <a:xfrm>
              <a:off x="8295690" y="5818659"/>
              <a:ext cx="288240" cy="4408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Прямоугольник 92">
              <a:extLst>
                <a:ext uri="{FF2B5EF4-FFF2-40B4-BE49-F238E27FC236}">
                  <a16:creationId xmlns:a16="http://schemas.microsoft.com/office/drawing/2014/main" id="{4F9B7F89-9EF2-DC86-3CEC-902D8EEF86FA}"/>
                </a:ext>
              </a:extLst>
            </p:cNvPr>
            <p:cNvSpPr/>
            <p:nvPr/>
          </p:nvSpPr>
          <p:spPr>
            <a:xfrm>
              <a:off x="10982502" y="5763795"/>
              <a:ext cx="288240" cy="4408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Прямоугольник 94">
              <a:extLst>
                <a:ext uri="{FF2B5EF4-FFF2-40B4-BE49-F238E27FC236}">
                  <a16:creationId xmlns:a16="http://schemas.microsoft.com/office/drawing/2014/main" id="{B6D1AD53-6F77-976D-9D4C-B056B3AD7D84}"/>
                </a:ext>
              </a:extLst>
            </p:cNvPr>
            <p:cNvSpPr/>
            <p:nvPr/>
          </p:nvSpPr>
          <p:spPr>
            <a:xfrm>
              <a:off x="9123223" y="2586234"/>
              <a:ext cx="288240" cy="2819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Прямоугольник 100">
              <a:extLst>
                <a:ext uri="{FF2B5EF4-FFF2-40B4-BE49-F238E27FC236}">
                  <a16:creationId xmlns:a16="http://schemas.microsoft.com/office/drawing/2014/main" id="{583C809E-66D8-75AD-3D85-001D1025BB8D}"/>
                </a:ext>
              </a:extLst>
            </p:cNvPr>
            <p:cNvSpPr/>
            <p:nvPr/>
          </p:nvSpPr>
          <p:spPr>
            <a:xfrm>
              <a:off x="10180847" y="2586234"/>
              <a:ext cx="288240" cy="2519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1A1890E0-11D4-3368-6EC8-17B98634AC39}"/>
              </a:ext>
            </a:extLst>
          </p:cNvPr>
          <p:cNvCxnSpPr>
            <a:cxnSpLocks/>
          </p:cNvCxnSpPr>
          <p:nvPr/>
        </p:nvCxnSpPr>
        <p:spPr>
          <a:xfrm>
            <a:off x="2558802" y="2302200"/>
            <a:ext cx="0" cy="1256410"/>
          </a:xfrm>
          <a:prstGeom prst="line">
            <a:avLst/>
          </a:prstGeom>
          <a:ln w="34925" cap="rnd">
            <a:solidFill>
              <a:srgbClr val="9151A0"/>
            </a:solidFill>
            <a:round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8885F2F8-9B33-7C06-F383-AD35C94E1FCE}"/>
              </a:ext>
            </a:extLst>
          </p:cNvPr>
          <p:cNvSpPr txBox="1"/>
          <p:nvPr/>
        </p:nvSpPr>
        <p:spPr>
          <a:xfrm>
            <a:off x="2688534" y="2149924"/>
            <a:ext cx="248112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Покупатель нажимает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на </a:t>
            </a:r>
            <a:r>
              <a:rPr lang="ru-RU" sz="1100" dirty="0">
                <a:solidFill>
                  <a:srgbClr val="1D1346"/>
                </a:solidFill>
              </a:rPr>
              <a:t>ссылку </a:t>
            </a:r>
            <a:r>
              <a:rPr lang="ru-RU" sz="1100" dirty="0" smtClean="0">
                <a:solidFill>
                  <a:srgbClr val="1D1346"/>
                </a:solidFill>
              </a:rPr>
              <a:t>в смартфоне</a:t>
            </a:r>
            <a:endParaRPr lang="ru-RU" sz="1100" dirty="0">
              <a:solidFill>
                <a:srgbClr val="1D1346"/>
              </a:solidFill>
            </a:endParaRPr>
          </a:p>
        </p:txBody>
      </p:sp>
      <p:sp>
        <p:nvSpPr>
          <p:cNvPr id="108" name="Овал 107">
            <a:extLst>
              <a:ext uri="{FF2B5EF4-FFF2-40B4-BE49-F238E27FC236}">
                <a16:creationId xmlns:a16="http://schemas.microsoft.com/office/drawing/2014/main" id="{E46B79B1-87DF-0A91-78F8-8853B249BBA3}"/>
              </a:ext>
            </a:extLst>
          </p:cNvPr>
          <p:cNvSpPr/>
          <p:nvPr/>
        </p:nvSpPr>
        <p:spPr>
          <a:xfrm>
            <a:off x="2509374" y="2244220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3625C539-4563-DAEF-406B-3AA1B8882FCF}"/>
              </a:ext>
            </a:extLst>
          </p:cNvPr>
          <p:cNvSpPr txBox="1"/>
          <p:nvPr/>
        </p:nvSpPr>
        <p:spPr>
          <a:xfrm>
            <a:off x="2683919" y="2690146"/>
            <a:ext cx="248574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Выбирает способ оплаты </a:t>
            </a:r>
            <a:r>
              <a:rPr lang="ru-RU" sz="1100" dirty="0" smtClean="0">
                <a:solidFill>
                  <a:srgbClr val="1D1346"/>
                </a:solidFill>
              </a:rPr>
              <a:t>СБП</a:t>
            </a:r>
            <a:endParaRPr lang="ru-RU" sz="1100" dirty="0">
              <a:solidFill>
                <a:srgbClr val="1D1346"/>
              </a:solidFill>
            </a:endParaRPr>
          </a:p>
        </p:txBody>
      </p:sp>
      <p:sp>
        <p:nvSpPr>
          <p:cNvPr id="110" name="Овал 109">
            <a:extLst>
              <a:ext uri="{FF2B5EF4-FFF2-40B4-BE49-F238E27FC236}">
                <a16:creationId xmlns:a16="http://schemas.microsoft.com/office/drawing/2014/main" id="{180204D1-6CE0-28E5-51B7-0AD17E4B141A}"/>
              </a:ext>
            </a:extLst>
          </p:cNvPr>
          <p:cNvSpPr/>
          <p:nvPr/>
        </p:nvSpPr>
        <p:spPr>
          <a:xfrm>
            <a:off x="2509374" y="2778625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E7879112-9C7E-2229-70A5-C144D4D85A9B}"/>
              </a:ext>
            </a:extLst>
          </p:cNvPr>
          <p:cNvSpPr txBox="1"/>
          <p:nvPr/>
        </p:nvSpPr>
        <p:spPr>
          <a:xfrm>
            <a:off x="2693375" y="3061356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Выбирает банк</a:t>
            </a:r>
          </a:p>
        </p:txBody>
      </p:sp>
      <p:sp>
        <p:nvSpPr>
          <p:cNvPr id="112" name="Овал 111">
            <a:extLst>
              <a:ext uri="{FF2B5EF4-FFF2-40B4-BE49-F238E27FC236}">
                <a16:creationId xmlns:a16="http://schemas.microsoft.com/office/drawing/2014/main" id="{5D017BF1-E84B-3446-6EB6-CE1C79B5596D}"/>
              </a:ext>
            </a:extLst>
          </p:cNvPr>
          <p:cNvSpPr/>
          <p:nvPr/>
        </p:nvSpPr>
        <p:spPr>
          <a:xfrm>
            <a:off x="2509374" y="3157241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8446BB5-BA39-AF7C-C625-DA395849CCAC}"/>
              </a:ext>
            </a:extLst>
          </p:cNvPr>
          <p:cNvSpPr txBox="1"/>
          <p:nvPr/>
        </p:nvSpPr>
        <p:spPr>
          <a:xfrm>
            <a:off x="2684771" y="3434640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Подтверждает оплату</a:t>
            </a:r>
          </a:p>
        </p:txBody>
      </p:sp>
      <p:sp>
        <p:nvSpPr>
          <p:cNvPr id="114" name="Овал 113">
            <a:extLst>
              <a:ext uri="{FF2B5EF4-FFF2-40B4-BE49-F238E27FC236}">
                <a16:creationId xmlns:a16="http://schemas.microsoft.com/office/drawing/2014/main" id="{9CEA7C1F-9E32-74DD-5A05-905613AAAF7A}"/>
              </a:ext>
            </a:extLst>
          </p:cNvPr>
          <p:cNvSpPr/>
          <p:nvPr/>
        </p:nvSpPr>
        <p:spPr>
          <a:xfrm>
            <a:off x="2509374" y="3523218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5" name="Прямая соединительная линия 114">
            <a:extLst>
              <a:ext uri="{FF2B5EF4-FFF2-40B4-BE49-F238E27FC236}">
                <a16:creationId xmlns:a16="http://schemas.microsoft.com/office/drawing/2014/main" id="{D719903F-DD6A-26C9-1067-C988CF5DEFE1}"/>
              </a:ext>
            </a:extLst>
          </p:cNvPr>
          <p:cNvCxnSpPr>
            <a:cxnSpLocks/>
          </p:cNvCxnSpPr>
          <p:nvPr/>
        </p:nvCxnSpPr>
        <p:spPr>
          <a:xfrm>
            <a:off x="7644648" y="2294078"/>
            <a:ext cx="0" cy="1044000"/>
          </a:xfrm>
          <a:prstGeom prst="line">
            <a:avLst/>
          </a:prstGeom>
          <a:ln w="34925" cap="rnd">
            <a:solidFill>
              <a:srgbClr val="9151A0"/>
            </a:solidFill>
            <a:round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C67621DC-E707-B0BC-ADAB-25E262661655}"/>
              </a:ext>
            </a:extLst>
          </p:cNvPr>
          <p:cNvSpPr txBox="1"/>
          <p:nvPr/>
        </p:nvSpPr>
        <p:spPr>
          <a:xfrm>
            <a:off x="7762761" y="2087802"/>
            <a:ext cx="201618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Покупатель прикладывает разблокированный смартфон к </a:t>
            </a:r>
            <a:r>
              <a:rPr lang="en-US" sz="1100" dirty="0">
                <a:solidFill>
                  <a:srgbClr val="1D1346"/>
                </a:solidFill>
              </a:rPr>
              <a:t>NFC</a:t>
            </a:r>
            <a:r>
              <a:rPr lang="ru-RU" sz="1100" dirty="0">
                <a:solidFill>
                  <a:srgbClr val="1D1346"/>
                </a:solidFill>
              </a:rPr>
              <a:t>-табличке</a:t>
            </a:r>
          </a:p>
        </p:txBody>
      </p:sp>
      <p:sp>
        <p:nvSpPr>
          <p:cNvPr id="117" name="Овал 116">
            <a:extLst>
              <a:ext uri="{FF2B5EF4-FFF2-40B4-BE49-F238E27FC236}">
                <a16:creationId xmlns:a16="http://schemas.microsoft.com/office/drawing/2014/main" id="{F5BF6FCB-6442-3AED-1B08-2CA0841BDD05}"/>
              </a:ext>
            </a:extLst>
          </p:cNvPr>
          <p:cNvSpPr/>
          <p:nvPr/>
        </p:nvSpPr>
        <p:spPr>
          <a:xfrm>
            <a:off x="7588216" y="2210635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Овал 118">
            <a:extLst>
              <a:ext uri="{FF2B5EF4-FFF2-40B4-BE49-F238E27FC236}">
                <a16:creationId xmlns:a16="http://schemas.microsoft.com/office/drawing/2014/main" id="{BF0E35C0-C29D-2DD3-5251-CEBBE01C4FF2}"/>
              </a:ext>
            </a:extLst>
          </p:cNvPr>
          <p:cNvSpPr/>
          <p:nvPr/>
        </p:nvSpPr>
        <p:spPr>
          <a:xfrm>
            <a:off x="7588216" y="2847579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87286F51-6223-A29E-EEE4-5A7C2F7C436D}"/>
              </a:ext>
            </a:extLst>
          </p:cNvPr>
          <p:cNvSpPr txBox="1"/>
          <p:nvPr/>
        </p:nvSpPr>
        <p:spPr>
          <a:xfrm>
            <a:off x="7762760" y="2769012"/>
            <a:ext cx="195885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 smtClean="0">
                <a:solidFill>
                  <a:srgbClr val="1D1346"/>
                </a:solidFill>
              </a:rPr>
              <a:t>Выбирает банк</a:t>
            </a:r>
            <a:endParaRPr lang="ru-RU" sz="1100" dirty="0">
              <a:solidFill>
                <a:srgbClr val="1D1346"/>
              </a:solidFill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111FD3F6-4594-9250-DC01-B63F7DAE64B5}"/>
              </a:ext>
            </a:extLst>
          </p:cNvPr>
          <p:cNvSpPr txBox="1"/>
          <p:nvPr/>
        </p:nvSpPr>
        <p:spPr>
          <a:xfrm>
            <a:off x="7762760" y="3208564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Подтверждает оплату</a:t>
            </a:r>
          </a:p>
        </p:txBody>
      </p:sp>
      <p:sp>
        <p:nvSpPr>
          <p:cNvPr id="123" name="Овал 122">
            <a:extLst>
              <a:ext uri="{FF2B5EF4-FFF2-40B4-BE49-F238E27FC236}">
                <a16:creationId xmlns:a16="http://schemas.microsoft.com/office/drawing/2014/main" id="{857E4487-3666-6BC1-5ABC-DE2A0BC73C1C}"/>
              </a:ext>
            </a:extLst>
          </p:cNvPr>
          <p:cNvSpPr/>
          <p:nvPr/>
        </p:nvSpPr>
        <p:spPr>
          <a:xfrm>
            <a:off x="7584306" y="3301164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3" name="Рисунок 132">
            <a:extLst>
              <a:ext uri="{FF2B5EF4-FFF2-40B4-BE49-F238E27FC236}">
                <a16:creationId xmlns:a16="http://schemas.microsoft.com/office/drawing/2014/main" id="{AA1DD2B9-9507-AC66-721B-A02D7AAFD5A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086" t="1778" r="5120" b="1333"/>
          <a:stretch>
            <a:fillRect/>
          </a:stretch>
        </p:blipFill>
        <p:spPr>
          <a:xfrm>
            <a:off x="386546" y="4017065"/>
            <a:ext cx="1787449" cy="2490701"/>
          </a:xfrm>
          <a:prstGeom prst="rect">
            <a:avLst/>
          </a:prstGeom>
        </p:spPr>
      </p:pic>
      <p:pic>
        <p:nvPicPr>
          <p:cNvPr id="135" name="Рисунок 134">
            <a:extLst>
              <a:ext uri="{FF2B5EF4-FFF2-40B4-BE49-F238E27FC236}">
                <a16:creationId xmlns:a16="http://schemas.microsoft.com/office/drawing/2014/main" id="{87F4369F-DFB0-1153-51AA-389483730B3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787" t="1926" r="3387"/>
          <a:stretch>
            <a:fillRect/>
          </a:stretch>
        </p:blipFill>
        <p:spPr>
          <a:xfrm>
            <a:off x="5557763" y="4017065"/>
            <a:ext cx="1755233" cy="2490701"/>
          </a:xfrm>
          <a:prstGeom prst="rect">
            <a:avLst/>
          </a:prstGeom>
        </p:spPr>
      </p:pic>
      <p:sp>
        <p:nvSpPr>
          <p:cNvPr id="136" name="TextBox 135">
            <a:extLst>
              <a:ext uri="{FF2B5EF4-FFF2-40B4-BE49-F238E27FC236}">
                <a16:creationId xmlns:a16="http://schemas.microsoft.com/office/drawing/2014/main" id="{E68DF60C-85F7-9F7A-4858-CE261226E025}"/>
              </a:ext>
            </a:extLst>
          </p:cNvPr>
          <p:cNvSpPr txBox="1"/>
          <p:nvPr/>
        </p:nvSpPr>
        <p:spPr>
          <a:xfrm>
            <a:off x="7521641" y="4131260"/>
            <a:ext cx="27693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Clr>
                <a:srgbClr val="128ACB"/>
              </a:buClr>
              <a:defRPr/>
            </a:pPr>
            <a:r>
              <a:rPr lang="ru-RU" sz="1600" b="1" dirty="0">
                <a:solidFill>
                  <a:srgbClr val="1D1346"/>
                </a:solidFill>
              </a:rPr>
              <a:t>Сканирование </a:t>
            </a:r>
            <a:r>
              <a:rPr lang="en-US" sz="1600" b="1" dirty="0">
                <a:solidFill>
                  <a:srgbClr val="1D1346"/>
                </a:solidFill>
              </a:rPr>
              <a:t>QR</a:t>
            </a:r>
            <a:r>
              <a:rPr lang="ru-RU" sz="1600" b="1" dirty="0">
                <a:solidFill>
                  <a:srgbClr val="1D1346"/>
                </a:solidFill>
              </a:rPr>
              <a:t>-кода</a:t>
            </a:r>
            <a:endParaRPr lang="ru-RU" sz="1600" dirty="0">
              <a:solidFill>
                <a:srgbClr val="1D1346"/>
              </a:solidFill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6AFCB55D-DC03-FE24-10F4-2FF3201752A8}"/>
              </a:ext>
            </a:extLst>
          </p:cNvPr>
          <p:cNvSpPr txBox="1"/>
          <p:nvPr/>
        </p:nvSpPr>
        <p:spPr>
          <a:xfrm>
            <a:off x="7521641" y="4546759"/>
            <a:ext cx="28907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DB195B"/>
                </a:solidFill>
              </a:rPr>
              <a:t>Где: точки продаж и оказания услуг, </a:t>
            </a:r>
            <a:r>
              <a:rPr lang="ru-RU" sz="1200" b="1" dirty="0" err="1" smtClean="0">
                <a:solidFill>
                  <a:srgbClr val="DB195B"/>
                </a:solidFill>
              </a:rPr>
              <a:t>десктопная</a:t>
            </a:r>
            <a:r>
              <a:rPr lang="ru-RU" sz="1200" b="1" dirty="0" smtClean="0">
                <a:solidFill>
                  <a:srgbClr val="DB195B"/>
                </a:solidFill>
              </a:rPr>
              <a:t> </a:t>
            </a:r>
            <a:r>
              <a:rPr lang="ru-RU" sz="1200" b="1" dirty="0">
                <a:solidFill>
                  <a:srgbClr val="DB195B"/>
                </a:solidFill>
              </a:rPr>
              <a:t>версия сайта</a:t>
            </a:r>
            <a:endParaRPr lang="ru-RU" sz="900" dirty="0">
              <a:solidFill>
                <a:srgbClr val="DB195B"/>
              </a:solidFill>
            </a:endParaRPr>
          </a:p>
        </p:txBody>
      </p:sp>
      <p:cxnSp>
        <p:nvCxnSpPr>
          <p:cNvPr id="138" name="Прямая соединительная линия 137">
            <a:extLst>
              <a:ext uri="{FF2B5EF4-FFF2-40B4-BE49-F238E27FC236}">
                <a16:creationId xmlns:a16="http://schemas.microsoft.com/office/drawing/2014/main" id="{BFBB3949-D179-B648-56E9-5D35A3979BB5}"/>
              </a:ext>
            </a:extLst>
          </p:cNvPr>
          <p:cNvCxnSpPr>
            <a:cxnSpLocks/>
          </p:cNvCxnSpPr>
          <p:nvPr/>
        </p:nvCxnSpPr>
        <p:spPr>
          <a:xfrm>
            <a:off x="7640948" y="5200399"/>
            <a:ext cx="0" cy="1188000"/>
          </a:xfrm>
          <a:prstGeom prst="line">
            <a:avLst/>
          </a:prstGeom>
          <a:ln w="34925" cap="rnd">
            <a:solidFill>
              <a:srgbClr val="9151A0"/>
            </a:solidFill>
            <a:round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2D3B549E-139E-190A-B405-A69058D7FEF3}"/>
              </a:ext>
            </a:extLst>
          </p:cNvPr>
          <p:cNvSpPr txBox="1"/>
          <p:nvPr/>
        </p:nvSpPr>
        <p:spPr>
          <a:xfrm>
            <a:off x="7727813" y="5077423"/>
            <a:ext cx="268228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Покупатель сканирует </a:t>
            </a:r>
            <a:r>
              <a:rPr lang="en-US" sz="1100" dirty="0">
                <a:solidFill>
                  <a:srgbClr val="1D1346"/>
                </a:solidFill>
              </a:rPr>
              <a:t>QR-</a:t>
            </a:r>
            <a:r>
              <a:rPr lang="ru-RU" sz="1100" dirty="0">
                <a:solidFill>
                  <a:srgbClr val="1D1346"/>
                </a:solidFill>
              </a:rPr>
              <a:t>код камерой телефона</a:t>
            </a:r>
          </a:p>
        </p:txBody>
      </p:sp>
      <p:sp>
        <p:nvSpPr>
          <p:cNvPr id="140" name="Овал 139">
            <a:extLst>
              <a:ext uri="{FF2B5EF4-FFF2-40B4-BE49-F238E27FC236}">
                <a16:creationId xmlns:a16="http://schemas.microsoft.com/office/drawing/2014/main" id="{225AD682-9087-7432-7056-C580EC001FA1}"/>
              </a:ext>
            </a:extLst>
          </p:cNvPr>
          <p:cNvSpPr/>
          <p:nvPr/>
        </p:nvSpPr>
        <p:spPr>
          <a:xfrm>
            <a:off x="7584402" y="5146399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BB763632-BD9F-B636-C07A-522C3ACE61B9}"/>
              </a:ext>
            </a:extLst>
          </p:cNvPr>
          <p:cNvSpPr txBox="1"/>
          <p:nvPr/>
        </p:nvSpPr>
        <p:spPr>
          <a:xfrm>
            <a:off x="7727813" y="5557705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Выбирает способ оплаты </a:t>
            </a:r>
            <a:r>
              <a:rPr lang="ru-RU" sz="1100" dirty="0" smtClean="0">
                <a:solidFill>
                  <a:srgbClr val="1D1346"/>
                </a:solidFill>
              </a:rPr>
              <a:t>СБП</a:t>
            </a:r>
            <a:endParaRPr lang="ru-RU" sz="1100" dirty="0">
              <a:solidFill>
                <a:srgbClr val="1D1346"/>
              </a:solidFill>
            </a:endParaRPr>
          </a:p>
        </p:txBody>
      </p:sp>
      <p:sp>
        <p:nvSpPr>
          <p:cNvPr id="142" name="Овал 141">
            <a:extLst>
              <a:ext uri="{FF2B5EF4-FFF2-40B4-BE49-F238E27FC236}">
                <a16:creationId xmlns:a16="http://schemas.microsoft.com/office/drawing/2014/main" id="{C2AAE74E-49CC-F3EF-24C4-6854340A1E3D}"/>
              </a:ext>
            </a:extLst>
          </p:cNvPr>
          <p:cNvSpPr/>
          <p:nvPr/>
        </p:nvSpPr>
        <p:spPr>
          <a:xfrm>
            <a:off x="7584402" y="5637328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FEA2D060-7B91-67E0-6C49-346F799DCEBE}"/>
              </a:ext>
            </a:extLst>
          </p:cNvPr>
          <p:cNvSpPr txBox="1"/>
          <p:nvPr/>
        </p:nvSpPr>
        <p:spPr>
          <a:xfrm>
            <a:off x="7727813" y="5887529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Выбирает банк</a:t>
            </a:r>
          </a:p>
        </p:txBody>
      </p:sp>
      <p:sp>
        <p:nvSpPr>
          <p:cNvPr id="144" name="Овал 143">
            <a:extLst>
              <a:ext uri="{FF2B5EF4-FFF2-40B4-BE49-F238E27FC236}">
                <a16:creationId xmlns:a16="http://schemas.microsoft.com/office/drawing/2014/main" id="{5D7F84CE-DADC-A3CA-E400-18768EB4B609}"/>
              </a:ext>
            </a:extLst>
          </p:cNvPr>
          <p:cNvSpPr/>
          <p:nvPr/>
        </p:nvSpPr>
        <p:spPr>
          <a:xfrm>
            <a:off x="7584306" y="5960033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994851FF-BB4C-B137-5072-6D1693912970}"/>
              </a:ext>
            </a:extLst>
          </p:cNvPr>
          <p:cNvSpPr txBox="1"/>
          <p:nvPr/>
        </p:nvSpPr>
        <p:spPr>
          <a:xfrm>
            <a:off x="7727813" y="6237791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Подтверждает оплату</a:t>
            </a:r>
          </a:p>
        </p:txBody>
      </p:sp>
      <p:sp>
        <p:nvSpPr>
          <p:cNvPr id="146" name="Овал 145">
            <a:extLst>
              <a:ext uri="{FF2B5EF4-FFF2-40B4-BE49-F238E27FC236}">
                <a16:creationId xmlns:a16="http://schemas.microsoft.com/office/drawing/2014/main" id="{51CFBFAA-47F9-3E98-05C1-661DE72E3437}"/>
              </a:ext>
            </a:extLst>
          </p:cNvPr>
          <p:cNvSpPr/>
          <p:nvPr/>
        </p:nvSpPr>
        <p:spPr>
          <a:xfrm>
            <a:off x="7584306" y="6325799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7" name="Группа 146">
            <a:extLst>
              <a:ext uri="{FF2B5EF4-FFF2-40B4-BE49-F238E27FC236}">
                <a16:creationId xmlns:a16="http://schemas.microsoft.com/office/drawing/2014/main" id="{649E106F-A93E-FB7E-AC01-658DED7CE882}"/>
              </a:ext>
            </a:extLst>
          </p:cNvPr>
          <p:cNvGrpSpPr/>
          <p:nvPr/>
        </p:nvGrpSpPr>
        <p:grpSpPr>
          <a:xfrm>
            <a:off x="0" y="6804814"/>
            <a:ext cx="2921044" cy="72000"/>
            <a:chOff x="9019496" y="1944288"/>
            <a:chExt cx="2921044" cy="85869"/>
          </a:xfrm>
        </p:grpSpPr>
        <p:sp>
          <p:nvSpPr>
            <p:cNvPr id="148" name="Прямоугольник 147">
              <a:extLst>
                <a:ext uri="{FF2B5EF4-FFF2-40B4-BE49-F238E27FC236}">
                  <a16:creationId xmlns:a16="http://schemas.microsoft.com/office/drawing/2014/main" id="{2F411D55-8FF2-3CFC-51CD-71E448B59287}"/>
                </a:ext>
              </a:extLst>
            </p:cNvPr>
            <p:cNvSpPr/>
            <p:nvPr/>
          </p:nvSpPr>
          <p:spPr>
            <a:xfrm>
              <a:off x="9019496" y="1944289"/>
              <a:ext cx="306005" cy="85868"/>
            </a:xfrm>
            <a:prstGeom prst="rect">
              <a:avLst/>
            </a:prstGeom>
            <a:solidFill>
              <a:srgbClr val="128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9" name="Прямоугольник 148">
              <a:extLst>
                <a:ext uri="{FF2B5EF4-FFF2-40B4-BE49-F238E27FC236}">
                  <a16:creationId xmlns:a16="http://schemas.microsoft.com/office/drawing/2014/main" id="{7FDDACFC-00D0-9206-C134-00BEEAC941E9}"/>
                </a:ext>
              </a:extLst>
            </p:cNvPr>
            <p:cNvSpPr/>
            <p:nvPr/>
          </p:nvSpPr>
          <p:spPr>
            <a:xfrm>
              <a:off x="9325501" y="1944289"/>
              <a:ext cx="306005" cy="85868"/>
            </a:xfrm>
            <a:prstGeom prst="rect">
              <a:avLst/>
            </a:prstGeom>
            <a:solidFill>
              <a:srgbClr val="0C84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0" name="Прямоугольник 149">
              <a:extLst>
                <a:ext uri="{FF2B5EF4-FFF2-40B4-BE49-F238E27FC236}">
                  <a16:creationId xmlns:a16="http://schemas.microsoft.com/office/drawing/2014/main" id="{0CDB6DE3-74DF-9674-4A37-C4BDFDD56E8C}"/>
                </a:ext>
              </a:extLst>
            </p:cNvPr>
            <p:cNvSpPr/>
            <p:nvPr/>
          </p:nvSpPr>
          <p:spPr>
            <a:xfrm>
              <a:off x="9631506" y="1944289"/>
              <a:ext cx="389034" cy="85868"/>
            </a:xfrm>
            <a:prstGeom prst="rect">
              <a:avLst/>
            </a:prstGeom>
            <a:solidFill>
              <a:srgbClr val="60BB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1" name="Прямоугольник 150">
              <a:extLst>
                <a:ext uri="{FF2B5EF4-FFF2-40B4-BE49-F238E27FC236}">
                  <a16:creationId xmlns:a16="http://schemas.microsoft.com/office/drawing/2014/main" id="{24FD44D7-6FF9-89BB-8816-E09DE14F6727}"/>
                </a:ext>
              </a:extLst>
            </p:cNvPr>
            <p:cNvSpPr/>
            <p:nvPr/>
          </p:nvSpPr>
          <p:spPr>
            <a:xfrm>
              <a:off x="10020540" y="1944288"/>
              <a:ext cx="449340" cy="85868"/>
            </a:xfrm>
            <a:prstGeom prst="rect">
              <a:avLst/>
            </a:prstGeom>
            <a:solidFill>
              <a:srgbClr val="FBB8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2" name="Прямоугольник 151">
              <a:extLst>
                <a:ext uri="{FF2B5EF4-FFF2-40B4-BE49-F238E27FC236}">
                  <a16:creationId xmlns:a16="http://schemas.microsoft.com/office/drawing/2014/main" id="{DADC963F-DD18-DE5F-5389-997636C9BFAB}"/>
                </a:ext>
              </a:extLst>
            </p:cNvPr>
            <p:cNvSpPr/>
            <p:nvPr/>
          </p:nvSpPr>
          <p:spPr>
            <a:xfrm>
              <a:off x="10469880" y="1944288"/>
              <a:ext cx="293009" cy="85868"/>
            </a:xfrm>
            <a:prstGeom prst="rect">
              <a:avLst/>
            </a:prstGeom>
            <a:solidFill>
              <a:srgbClr val="F477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3" name="Прямоугольник 152">
              <a:extLst>
                <a:ext uri="{FF2B5EF4-FFF2-40B4-BE49-F238E27FC236}">
                  <a16:creationId xmlns:a16="http://schemas.microsoft.com/office/drawing/2014/main" id="{07ED9DA1-BEA9-8646-E747-611F9BAD553F}"/>
                </a:ext>
              </a:extLst>
            </p:cNvPr>
            <p:cNvSpPr/>
            <p:nvPr/>
          </p:nvSpPr>
          <p:spPr>
            <a:xfrm>
              <a:off x="10743296" y="1944288"/>
              <a:ext cx="501284" cy="85868"/>
            </a:xfrm>
            <a:prstGeom prst="rect">
              <a:avLst/>
            </a:prstGeom>
            <a:solidFill>
              <a:srgbClr val="DB1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4" name="Прямоугольник 153">
              <a:extLst>
                <a:ext uri="{FF2B5EF4-FFF2-40B4-BE49-F238E27FC236}">
                  <a16:creationId xmlns:a16="http://schemas.microsoft.com/office/drawing/2014/main" id="{0109B79B-314F-2FDA-058B-5DA8D2F92F11}"/>
                </a:ext>
              </a:extLst>
            </p:cNvPr>
            <p:cNvSpPr/>
            <p:nvPr/>
          </p:nvSpPr>
          <p:spPr>
            <a:xfrm>
              <a:off x="11221531" y="1944288"/>
              <a:ext cx="501284" cy="85868"/>
            </a:xfrm>
            <a:prstGeom prst="rect">
              <a:avLst/>
            </a:prstGeom>
            <a:solidFill>
              <a:srgbClr val="915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5" name="Прямоугольник 154">
              <a:extLst>
                <a:ext uri="{FF2B5EF4-FFF2-40B4-BE49-F238E27FC236}">
                  <a16:creationId xmlns:a16="http://schemas.microsoft.com/office/drawing/2014/main" id="{E716F3E8-59D8-281B-C8FE-5DC1914E017C}"/>
                </a:ext>
              </a:extLst>
            </p:cNvPr>
            <p:cNvSpPr/>
            <p:nvPr/>
          </p:nvSpPr>
          <p:spPr>
            <a:xfrm>
              <a:off x="11711291" y="1944288"/>
              <a:ext cx="229249" cy="85868"/>
            </a:xfrm>
            <a:prstGeom prst="rect">
              <a:avLst/>
            </a:prstGeom>
            <a:solidFill>
              <a:srgbClr val="575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138383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C0F267-06CE-2D99-221D-D5EBC7A44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D6EEBAE3-A842-E163-41BD-9530E6C37A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9470"/>
          <a:stretch/>
        </p:blipFill>
        <p:spPr>
          <a:xfrm>
            <a:off x="1907351" y="388678"/>
            <a:ext cx="349300" cy="43318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29364B3-67F5-8E70-1069-177B7D34DDC9}"/>
              </a:ext>
            </a:extLst>
          </p:cNvPr>
          <p:cNvSpPr/>
          <p:nvPr/>
        </p:nvSpPr>
        <p:spPr>
          <a:xfrm>
            <a:off x="578430" y="1160376"/>
            <a:ext cx="1725152" cy="923330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r>
              <a:rPr lang="ru-RU" sz="6000" b="1" dirty="0">
                <a:solidFill>
                  <a:srgbClr val="9151A0"/>
                </a:solidFill>
              </a:rPr>
              <a:t>В2В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7B8241-D455-A392-FA5F-6160746E2743}"/>
              </a:ext>
            </a:extLst>
          </p:cNvPr>
          <p:cNvSpPr txBox="1"/>
          <p:nvPr/>
        </p:nvSpPr>
        <p:spPr>
          <a:xfrm>
            <a:off x="2298636" y="1405671"/>
            <a:ext cx="87104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">
              <a:spcBef>
                <a:spcPts val="2400"/>
              </a:spcBef>
              <a:buClr>
                <a:srgbClr val="128ACB"/>
              </a:buClr>
              <a:defRPr/>
            </a:pPr>
            <a:r>
              <a:rPr lang="ru-RU" sz="2000" b="1" dirty="0">
                <a:solidFill>
                  <a:srgbClr val="1D1346"/>
                </a:solidFill>
              </a:rPr>
              <a:t>быстрый, простой и безопасный способ расчетов с контрагентами</a:t>
            </a:r>
            <a:endParaRPr lang="ru-RU" sz="2000" dirty="0">
              <a:solidFill>
                <a:srgbClr val="DB195B"/>
              </a:solidFill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DE28C51A-272B-BF63-CFE7-EE599EC43F8E}"/>
              </a:ext>
            </a:extLst>
          </p:cNvPr>
          <p:cNvSpPr txBox="1"/>
          <p:nvPr/>
        </p:nvSpPr>
        <p:spPr>
          <a:xfrm>
            <a:off x="1365112" y="5556259"/>
            <a:ext cx="2128011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1D1346"/>
                </a:solidFill>
              </a:rPr>
              <a:t>Удобство и простота</a:t>
            </a:r>
            <a:endParaRPr lang="ru-RU" sz="1200" b="1" dirty="0">
              <a:solidFill>
                <a:srgbClr val="DB195B"/>
              </a:solidFill>
            </a:endParaRPr>
          </a:p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900" dirty="0">
                <a:solidFill>
                  <a:srgbClr val="1D1346"/>
                </a:solidFill>
              </a:rPr>
              <a:t>Не нужно заполнять большое количество информации – достаточно пройти по ссылке </a:t>
            </a:r>
            <a:r>
              <a:rPr lang="ru-RU" sz="900" dirty="0" smtClean="0">
                <a:solidFill>
                  <a:srgbClr val="1D1346"/>
                </a:solidFill>
              </a:rPr>
              <a:t/>
            </a:r>
            <a:br>
              <a:rPr lang="ru-RU" sz="900" dirty="0" smtClean="0">
                <a:solidFill>
                  <a:srgbClr val="1D1346"/>
                </a:solidFill>
              </a:rPr>
            </a:br>
            <a:r>
              <a:rPr lang="ru-RU" sz="900" dirty="0" smtClean="0">
                <a:solidFill>
                  <a:srgbClr val="1D1346"/>
                </a:solidFill>
              </a:rPr>
              <a:t>и </a:t>
            </a:r>
            <a:r>
              <a:rPr lang="ru-RU" sz="900" dirty="0">
                <a:solidFill>
                  <a:srgbClr val="1D1346"/>
                </a:solidFill>
              </a:rPr>
              <a:t>подтвердить перевод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4AE777AF-9469-3123-1C14-A8ED020F2D27}"/>
              </a:ext>
            </a:extLst>
          </p:cNvPr>
          <p:cNvSpPr txBox="1"/>
          <p:nvPr/>
        </p:nvSpPr>
        <p:spPr>
          <a:xfrm>
            <a:off x="4356513" y="5556259"/>
            <a:ext cx="197677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1D1346"/>
                </a:solidFill>
              </a:rPr>
              <a:t>Доступность</a:t>
            </a:r>
            <a:endParaRPr lang="ru-RU" sz="1200" b="1" dirty="0">
              <a:solidFill>
                <a:srgbClr val="DB195B"/>
              </a:solidFill>
            </a:endParaRPr>
          </a:p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900" dirty="0">
                <a:solidFill>
                  <a:srgbClr val="1D1346"/>
                </a:solidFill>
              </a:rPr>
              <a:t>Можно совершать переводы 24/7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45A3791B-8EAA-33D2-72B2-4BEABB0535BB}"/>
              </a:ext>
            </a:extLst>
          </p:cNvPr>
          <p:cNvSpPr txBox="1"/>
          <p:nvPr/>
        </p:nvSpPr>
        <p:spPr>
          <a:xfrm>
            <a:off x="7050279" y="5487606"/>
            <a:ext cx="18283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1D1346"/>
                </a:solidFill>
              </a:rPr>
              <a:t>Скорость</a:t>
            </a:r>
            <a:endParaRPr lang="ru-RU" sz="1200" b="1" dirty="0">
              <a:solidFill>
                <a:srgbClr val="DB195B"/>
              </a:solidFill>
            </a:endParaRPr>
          </a:p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900" dirty="0">
                <a:solidFill>
                  <a:srgbClr val="1D1346"/>
                </a:solidFill>
              </a:rPr>
              <a:t>Моментальное </a:t>
            </a:r>
            <a:r>
              <a:rPr lang="ru-RU" sz="900" dirty="0" smtClean="0">
                <a:solidFill>
                  <a:srgbClr val="1D1346"/>
                </a:solidFill>
              </a:rPr>
              <a:t>зачисление </a:t>
            </a:r>
            <a:r>
              <a:rPr lang="ru-RU" sz="900" dirty="0">
                <a:solidFill>
                  <a:srgbClr val="1D1346"/>
                </a:solidFill>
              </a:rPr>
              <a:t>денег </a:t>
            </a:r>
            <a:r>
              <a:rPr lang="ru-RU" sz="900" dirty="0" smtClean="0">
                <a:solidFill>
                  <a:srgbClr val="1D1346"/>
                </a:solidFill>
              </a:rPr>
              <a:t>на </a:t>
            </a:r>
            <a:r>
              <a:rPr lang="ru-RU" sz="900" dirty="0">
                <a:solidFill>
                  <a:srgbClr val="1D1346"/>
                </a:solidFill>
              </a:rPr>
              <a:t>расчетный счет контрагента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B0B045F2-B7F1-EE71-50FF-FFF31B0BDC98}"/>
              </a:ext>
            </a:extLst>
          </p:cNvPr>
          <p:cNvSpPr txBox="1"/>
          <p:nvPr/>
        </p:nvSpPr>
        <p:spPr>
          <a:xfrm>
            <a:off x="9728504" y="5483716"/>
            <a:ext cx="2272267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1D1346"/>
                </a:solidFill>
              </a:rPr>
              <a:t>Безопасность</a:t>
            </a:r>
            <a:endParaRPr lang="ru-RU" sz="1200" b="1" dirty="0">
              <a:solidFill>
                <a:srgbClr val="DB195B"/>
              </a:solidFill>
            </a:endParaRPr>
          </a:p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900" dirty="0">
                <a:solidFill>
                  <a:srgbClr val="1D1346"/>
                </a:solidFill>
              </a:rPr>
              <a:t>Защита и контроль финансовых операций через банковские каналы</a:t>
            </a:r>
          </a:p>
        </p:txBody>
      </p:sp>
      <p:sp>
        <p:nvSpPr>
          <p:cNvPr id="185" name="Нижний колонтитул 20">
            <a:extLst>
              <a:ext uri="{FF2B5EF4-FFF2-40B4-BE49-F238E27FC236}">
                <a16:creationId xmlns:a16="http://schemas.microsoft.com/office/drawing/2014/main" id="{3D7A86F8-A352-A854-BE94-6CDA3F135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40546" y="423763"/>
            <a:ext cx="7727595" cy="324001"/>
          </a:xfrm>
        </p:spPr>
        <p:txBody>
          <a:bodyPr/>
          <a:lstStyle/>
          <a:p>
            <a:r>
              <a:rPr lang="ru-RU" sz="2000" dirty="0">
                <a:solidFill>
                  <a:srgbClr val="1D1346"/>
                </a:solidFill>
                <a:sym typeface="GothamPro-Light"/>
              </a:rPr>
              <a:t>Переводы через СБП между </a:t>
            </a:r>
            <a:r>
              <a:rPr lang="ru-RU" sz="2000" dirty="0" smtClean="0">
                <a:solidFill>
                  <a:srgbClr val="1D1346"/>
                </a:solidFill>
                <a:sym typeface="GothamPro-Light"/>
              </a:rPr>
              <a:t>юридическими лицами</a:t>
            </a:r>
            <a:endParaRPr lang="ru-RU" sz="2000" dirty="0">
              <a:solidFill>
                <a:srgbClr val="1D1346"/>
              </a:solidFill>
              <a:sym typeface="GothamPro-Light"/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94EC58F1-AE38-45D9-139C-D5567C03CAC0}"/>
              </a:ext>
            </a:extLst>
          </p:cNvPr>
          <p:cNvSpPr/>
          <p:nvPr/>
        </p:nvSpPr>
        <p:spPr>
          <a:xfrm>
            <a:off x="660349" y="2466079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FF3DA6-E8C9-69B8-CEB1-238CC0EF855D}"/>
              </a:ext>
            </a:extLst>
          </p:cNvPr>
          <p:cNvSpPr txBox="1"/>
          <p:nvPr/>
        </p:nvSpPr>
        <p:spPr>
          <a:xfrm>
            <a:off x="1029599" y="2401191"/>
            <a:ext cx="34667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600" dirty="0">
                <a:solidFill>
                  <a:srgbClr val="1D1346"/>
                </a:solidFill>
              </a:rPr>
              <a:t>Как </a:t>
            </a:r>
            <a:r>
              <a:rPr lang="ru-RU" sz="1600" b="1" dirty="0">
                <a:solidFill>
                  <a:srgbClr val="DB195B"/>
                </a:solidFill>
              </a:rPr>
              <a:t>подключить</a:t>
            </a:r>
            <a:r>
              <a:rPr lang="ru-RU" sz="1600" dirty="0">
                <a:solidFill>
                  <a:srgbClr val="1D1346"/>
                </a:solidFill>
              </a:rPr>
              <a:t> </a:t>
            </a:r>
            <a:br>
              <a:rPr lang="ru-RU" sz="1600" dirty="0">
                <a:solidFill>
                  <a:srgbClr val="1D1346"/>
                </a:solidFill>
              </a:rPr>
            </a:br>
            <a:r>
              <a:rPr lang="ru-RU" sz="1600" dirty="0" smtClean="0">
                <a:solidFill>
                  <a:srgbClr val="1D1346"/>
                </a:solidFill>
              </a:rPr>
              <a:t>переводы </a:t>
            </a:r>
            <a:r>
              <a:rPr lang="en-US" sz="1600" dirty="0" smtClean="0">
                <a:solidFill>
                  <a:srgbClr val="1D1346"/>
                </a:solidFill>
              </a:rPr>
              <a:t>B2B</a:t>
            </a:r>
            <a:r>
              <a:rPr lang="ru-RU" sz="1600" dirty="0" smtClean="0">
                <a:solidFill>
                  <a:srgbClr val="1D1346"/>
                </a:solidFill>
              </a:rPr>
              <a:t> </a:t>
            </a:r>
            <a:r>
              <a:rPr lang="ru-RU" sz="1600" dirty="0">
                <a:solidFill>
                  <a:srgbClr val="1D1346"/>
                </a:solidFill>
              </a:rPr>
              <a:t>через СБП</a:t>
            </a:r>
            <a:endParaRPr lang="ru-RU" sz="1600" b="1" dirty="0">
              <a:solidFill>
                <a:srgbClr val="DB195B"/>
              </a:solidFill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9F455B3F-03BE-6E01-2812-F5E5792D8A4A}"/>
              </a:ext>
            </a:extLst>
          </p:cNvPr>
          <p:cNvCxnSpPr>
            <a:cxnSpLocks/>
          </p:cNvCxnSpPr>
          <p:nvPr/>
        </p:nvCxnSpPr>
        <p:spPr>
          <a:xfrm>
            <a:off x="790962" y="2754079"/>
            <a:ext cx="0" cy="1116000"/>
          </a:xfrm>
          <a:prstGeom prst="line">
            <a:avLst/>
          </a:prstGeom>
          <a:ln w="34925" cap="rnd">
            <a:solidFill>
              <a:srgbClr val="9151A0"/>
            </a:solidFill>
            <a:round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42D04E7-5279-FBFF-7D90-BA8BDA657350}"/>
              </a:ext>
            </a:extLst>
          </p:cNvPr>
          <p:cNvSpPr txBox="1"/>
          <p:nvPr/>
        </p:nvSpPr>
        <p:spPr>
          <a:xfrm>
            <a:off x="1029599" y="3117137"/>
            <a:ext cx="287696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Уточните в вашем банке, поддерживает ли он переводы В2В через СБП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44CD42-4E16-E913-98C7-DB8BE8EF5FE7}"/>
              </a:ext>
            </a:extLst>
          </p:cNvPr>
          <p:cNvSpPr txBox="1"/>
          <p:nvPr/>
        </p:nvSpPr>
        <p:spPr>
          <a:xfrm>
            <a:off x="1029599" y="3656591"/>
            <a:ext cx="304965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Подключите услугу в интернет-банке или через менеджера финансовой организации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CCE40133-C60F-ECE1-A6D1-CA0AE9FE38EE}"/>
              </a:ext>
            </a:extLst>
          </p:cNvPr>
          <p:cNvSpPr/>
          <p:nvPr/>
        </p:nvSpPr>
        <p:spPr>
          <a:xfrm>
            <a:off x="750349" y="3828446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380706E-6F7F-2E47-DD51-9199817DECDD}"/>
              </a:ext>
            </a:extLst>
          </p:cNvPr>
          <p:cNvSpPr/>
          <p:nvPr/>
        </p:nvSpPr>
        <p:spPr>
          <a:xfrm>
            <a:off x="750349" y="3258079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CF48B4F9-A1BF-800A-D589-8F7442EF12D8}"/>
              </a:ext>
            </a:extLst>
          </p:cNvPr>
          <p:cNvGrpSpPr/>
          <p:nvPr/>
        </p:nvGrpSpPr>
        <p:grpSpPr>
          <a:xfrm>
            <a:off x="0" y="5260648"/>
            <a:ext cx="2921044" cy="72000"/>
            <a:chOff x="9019496" y="1944288"/>
            <a:chExt cx="2921044" cy="85869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F6F2E598-8A7E-6C5F-71F8-AAE8D80CD57E}"/>
                </a:ext>
              </a:extLst>
            </p:cNvPr>
            <p:cNvSpPr/>
            <p:nvPr/>
          </p:nvSpPr>
          <p:spPr>
            <a:xfrm>
              <a:off x="9019496" y="1944289"/>
              <a:ext cx="306005" cy="85868"/>
            </a:xfrm>
            <a:prstGeom prst="rect">
              <a:avLst/>
            </a:prstGeom>
            <a:solidFill>
              <a:srgbClr val="128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4304B480-4EFC-869C-04CA-1CF71079947F}"/>
                </a:ext>
              </a:extLst>
            </p:cNvPr>
            <p:cNvSpPr/>
            <p:nvPr/>
          </p:nvSpPr>
          <p:spPr>
            <a:xfrm>
              <a:off x="9325501" y="1944289"/>
              <a:ext cx="306005" cy="85868"/>
            </a:xfrm>
            <a:prstGeom prst="rect">
              <a:avLst/>
            </a:prstGeom>
            <a:solidFill>
              <a:srgbClr val="0C84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51980241-5372-8128-9C1D-D876D1C6A99E}"/>
                </a:ext>
              </a:extLst>
            </p:cNvPr>
            <p:cNvSpPr/>
            <p:nvPr/>
          </p:nvSpPr>
          <p:spPr>
            <a:xfrm>
              <a:off x="9631506" y="1944289"/>
              <a:ext cx="389034" cy="85868"/>
            </a:xfrm>
            <a:prstGeom prst="rect">
              <a:avLst/>
            </a:prstGeom>
            <a:solidFill>
              <a:srgbClr val="60BB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BE991B82-ED36-1808-8A27-AF3167E748A9}"/>
                </a:ext>
              </a:extLst>
            </p:cNvPr>
            <p:cNvSpPr/>
            <p:nvPr/>
          </p:nvSpPr>
          <p:spPr>
            <a:xfrm>
              <a:off x="10020540" y="1944288"/>
              <a:ext cx="449340" cy="85868"/>
            </a:xfrm>
            <a:prstGeom prst="rect">
              <a:avLst/>
            </a:prstGeom>
            <a:solidFill>
              <a:srgbClr val="FBB8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C6FA2B73-8FF7-D941-5BC9-381011DD9F73}"/>
                </a:ext>
              </a:extLst>
            </p:cNvPr>
            <p:cNvSpPr/>
            <p:nvPr/>
          </p:nvSpPr>
          <p:spPr>
            <a:xfrm>
              <a:off x="10469880" y="1944288"/>
              <a:ext cx="293009" cy="85868"/>
            </a:xfrm>
            <a:prstGeom prst="rect">
              <a:avLst/>
            </a:prstGeom>
            <a:solidFill>
              <a:srgbClr val="F477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CBC67EBD-07F7-48F8-2687-D5FC23360F9E}"/>
                </a:ext>
              </a:extLst>
            </p:cNvPr>
            <p:cNvSpPr/>
            <p:nvPr/>
          </p:nvSpPr>
          <p:spPr>
            <a:xfrm>
              <a:off x="10743296" y="1944288"/>
              <a:ext cx="501284" cy="85868"/>
            </a:xfrm>
            <a:prstGeom prst="rect">
              <a:avLst/>
            </a:prstGeom>
            <a:solidFill>
              <a:srgbClr val="DB1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41C49C25-779D-6621-C100-448C50156FC6}"/>
                </a:ext>
              </a:extLst>
            </p:cNvPr>
            <p:cNvSpPr/>
            <p:nvPr/>
          </p:nvSpPr>
          <p:spPr>
            <a:xfrm>
              <a:off x="11221531" y="1944288"/>
              <a:ext cx="501284" cy="85868"/>
            </a:xfrm>
            <a:prstGeom prst="rect">
              <a:avLst/>
            </a:prstGeom>
            <a:solidFill>
              <a:srgbClr val="915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E30812FC-A280-1FA6-D2A7-798DEC904921}"/>
                </a:ext>
              </a:extLst>
            </p:cNvPr>
            <p:cNvSpPr/>
            <p:nvPr/>
          </p:nvSpPr>
          <p:spPr>
            <a:xfrm>
              <a:off x="11711291" y="1944288"/>
              <a:ext cx="229249" cy="85868"/>
            </a:xfrm>
            <a:prstGeom prst="rect">
              <a:avLst/>
            </a:prstGeom>
            <a:solidFill>
              <a:srgbClr val="575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8" name="Овал 27">
            <a:extLst>
              <a:ext uri="{FF2B5EF4-FFF2-40B4-BE49-F238E27FC236}">
                <a16:creationId xmlns:a16="http://schemas.microsoft.com/office/drawing/2014/main" id="{3120F8B6-56CC-96F6-DC48-854CF8916B59}"/>
              </a:ext>
            </a:extLst>
          </p:cNvPr>
          <p:cNvSpPr/>
          <p:nvPr/>
        </p:nvSpPr>
        <p:spPr>
          <a:xfrm>
            <a:off x="4276756" y="2466079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4E4C79-8912-0D85-BE66-E6B10B31FCCC}"/>
              </a:ext>
            </a:extLst>
          </p:cNvPr>
          <p:cNvSpPr txBox="1"/>
          <p:nvPr/>
        </p:nvSpPr>
        <p:spPr>
          <a:xfrm>
            <a:off x="4646006" y="2401191"/>
            <a:ext cx="34667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600" dirty="0">
                <a:solidFill>
                  <a:srgbClr val="1D1346"/>
                </a:solidFill>
              </a:rPr>
              <a:t>Как </a:t>
            </a:r>
            <a:r>
              <a:rPr lang="ru-RU" sz="1600" b="1" dirty="0">
                <a:solidFill>
                  <a:srgbClr val="DB195B"/>
                </a:solidFill>
              </a:rPr>
              <a:t>сделать</a:t>
            </a:r>
            <a:r>
              <a:rPr lang="ru-RU" sz="1600" dirty="0">
                <a:solidFill>
                  <a:srgbClr val="1D1346"/>
                </a:solidFill>
              </a:rPr>
              <a:t> </a:t>
            </a:r>
            <a:r>
              <a:rPr lang="ru-RU" sz="1600" dirty="0" smtClean="0">
                <a:solidFill>
                  <a:srgbClr val="1D1346"/>
                </a:solidFill>
              </a:rPr>
              <a:t/>
            </a:r>
            <a:br>
              <a:rPr lang="ru-RU" sz="1600" dirty="0" smtClean="0">
                <a:solidFill>
                  <a:srgbClr val="1D1346"/>
                </a:solidFill>
              </a:rPr>
            </a:br>
            <a:r>
              <a:rPr lang="ru-RU" sz="1600" dirty="0" smtClean="0">
                <a:solidFill>
                  <a:srgbClr val="1D1346"/>
                </a:solidFill>
              </a:rPr>
              <a:t>переводы </a:t>
            </a:r>
            <a:r>
              <a:rPr lang="en-US" sz="1600" dirty="0" smtClean="0">
                <a:solidFill>
                  <a:srgbClr val="1D1346"/>
                </a:solidFill>
              </a:rPr>
              <a:t>B2B</a:t>
            </a:r>
            <a:r>
              <a:rPr lang="ru-RU" sz="1600" dirty="0" smtClean="0">
                <a:solidFill>
                  <a:srgbClr val="1D1346"/>
                </a:solidFill>
              </a:rPr>
              <a:t> </a:t>
            </a:r>
            <a:r>
              <a:rPr lang="ru-RU" sz="1600" dirty="0">
                <a:solidFill>
                  <a:srgbClr val="1D1346"/>
                </a:solidFill>
              </a:rPr>
              <a:t>через СБП</a:t>
            </a:r>
            <a:endParaRPr lang="ru-RU" sz="1600" b="1" dirty="0">
              <a:solidFill>
                <a:srgbClr val="DB195B"/>
              </a:solidFill>
            </a:endParaRP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4D141FB2-F88F-8CC7-418A-D21C484D2075}"/>
              </a:ext>
            </a:extLst>
          </p:cNvPr>
          <p:cNvCxnSpPr>
            <a:cxnSpLocks/>
          </p:cNvCxnSpPr>
          <p:nvPr/>
        </p:nvCxnSpPr>
        <p:spPr>
          <a:xfrm>
            <a:off x="4407369" y="2754079"/>
            <a:ext cx="0" cy="2088000"/>
          </a:xfrm>
          <a:prstGeom prst="line">
            <a:avLst/>
          </a:prstGeom>
          <a:ln w="34925" cap="rnd">
            <a:solidFill>
              <a:srgbClr val="9151A0"/>
            </a:solidFill>
            <a:round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02F8C150-F4A1-61E1-C204-524D15ECEB87}"/>
              </a:ext>
            </a:extLst>
          </p:cNvPr>
          <p:cNvSpPr txBox="1"/>
          <p:nvPr/>
        </p:nvSpPr>
        <p:spPr>
          <a:xfrm>
            <a:off x="4646006" y="3117137"/>
            <a:ext cx="304965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Получите от контрагента функциональную ссылку СБП в любом удобном виде: ссылка, </a:t>
            </a:r>
            <a:r>
              <a:rPr lang="en-US" sz="1100" dirty="0">
                <a:solidFill>
                  <a:srgbClr val="1D1346"/>
                </a:solidFill>
              </a:rPr>
              <a:t>QR</a:t>
            </a:r>
            <a:r>
              <a:rPr lang="ru-RU" sz="1100" dirty="0">
                <a:solidFill>
                  <a:srgbClr val="1D1346"/>
                </a:solidFill>
              </a:rPr>
              <a:t>-код, кнопка на сайте</a:t>
            </a: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CC9CACD0-140E-667F-7832-4B7FB36850A9}"/>
              </a:ext>
            </a:extLst>
          </p:cNvPr>
          <p:cNvSpPr/>
          <p:nvPr/>
        </p:nvSpPr>
        <p:spPr>
          <a:xfrm>
            <a:off x="4366756" y="3258079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EA5CA80-41A1-70DB-3330-EA4BAB49384A}"/>
              </a:ext>
            </a:extLst>
          </p:cNvPr>
          <p:cNvSpPr txBox="1"/>
          <p:nvPr/>
        </p:nvSpPr>
        <p:spPr>
          <a:xfrm>
            <a:off x="4646006" y="3797708"/>
            <a:ext cx="30496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Пройдите по </a:t>
            </a:r>
            <a:r>
              <a:rPr lang="ru-RU" sz="1100" dirty="0" smtClean="0">
                <a:solidFill>
                  <a:srgbClr val="1D1346"/>
                </a:solidFill>
              </a:rPr>
              <a:t>ссылке </a:t>
            </a:r>
            <a:r>
              <a:rPr lang="ru-RU" sz="1100" dirty="0">
                <a:solidFill>
                  <a:srgbClr val="1D1346"/>
                </a:solidFill>
              </a:rPr>
              <a:t>или считайте </a:t>
            </a:r>
            <a:r>
              <a:rPr lang="en-US" sz="1100" dirty="0">
                <a:solidFill>
                  <a:srgbClr val="1D1346"/>
                </a:solidFill>
              </a:rPr>
              <a:t>QR</a:t>
            </a:r>
            <a:r>
              <a:rPr lang="ru-RU" sz="1100" dirty="0">
                <a:solidFill>
                  <a:srgbClr val="1D1346"/>
                </a:solidFill>
              </a:rPr>
              <a:t>-код, предоставленные получателем.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При </a:t>
            </a:r>
            <a:r>
              <a:rPr lang="ru-RU" sz="1100" dirty="0">
                <a:solidFill>
                  <a:srgbClr val="1D1346"/>
                </a:solidFill>
              </a:rPr>
              <a:t>необходимости введите сумму, назначение платежа, НДС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3803DAD-079D-85A2-1B0D-1726BF6FCF0D}"/>
              </a:ext>
            </a:extLst>
          </p:cNvPr>
          <p:cNvSpPr txBox="1"/>
          <p:nvPr/>
        </p:nvSpPr>
        <p:spPr>
          <a:xfrm>
            <a:off x="4646005" y="4641387"/>
            <a:ext cx="304965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Проверьте правильность реквизитов платежа и подтвердите его выполнение</a:t>
            </a: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C1E6E9B5-015D-374D-1759-B147BC13853E}"/>
              </a:ext>
            </a:extLst>
          </p:cNvPr>
          <p:cNvSpPr/>
          <p:nvPr/>
        </p:nvSpPr>
        <p:spPr>
          <a:xfrm>
            <a:off x="4366756" y="3887961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8D57D544-CA3F-ACC4-2572-0AE5B5ECD3EC}"/>
              </a:ext>
            </a:extLst>
          </p:cNvPr>
          <p:cNvSpPr/>
          <p:nvPr/>
        </p:nvSpPr>
        <p:spPr>
          <a:xfrm>
            <a:off x="4366756" y="4789546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FA7B7F16-486D-AD1B-780F-F2C5EFF8395E}"/>
              </a:ext>
            </a:extLst>
          </p:cNvPr>
          <p:cNvSpPr/>
          <p:nvPr/>
        </p:nvSpPr>
        <p:spPr>
          <a:xfrm>
            <a:off x="7824790" y="2466079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ED5F666-2101-08E2-708C-D2C88314D916}"/>
              </a:ext>
            </a:extLst>
          </p:cNvPr>
          <p:cNvSpPr txBox="1"/>
          <p:nvPr/>
        </p:nvSpPr>
        <p:spPr>
          <a:xfrm>
            <a:off x="8194040" y="2401191"/>
            <a:ext cx="34667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600" dirty="0">
                <a:solidFill>
                  <a:srgbClr val="1D1346"/>
                </a:solidFill>
              </a:rPr>
              <a:t>Как </a:t>
            </a:r>
            <a:r>
              <a:rPr lang="ru-RU" sz="1600" b="1" dirty="0">
                <a:solidFill>
                  <a:srgbClr val="DB195B"/>
                </a:solidFill>
              </a:rPr>
              <a:t>получать</a:t>
            </a:r>
            <a:r>
              <a:rPr lang="ru-RU" sz="1600" dirty="0">
                <a:solidFill>
                  <a:srgbClr val="1D1346"/>
                </a:solidFill>
              </a:rPr>
              <a:t> </a:t>
            </a:r>
            <a:r>
              <a:rPr lang="ru-RU" sz="1600" dirty="0" smtClean="0">
                <a:solidFill>
                  <a:srgbClr val="1D1346"/>
                </a:solidFill>
              </a:rPr>
              <a:t/>
            </a:r>
            <a:br>
              <a:rPr lang="ru-RU" sz="1600" dirty="0" smtClean="0">
                <a:solidFill>
                  <a:srgbClr val="1D1346"/>
                </a:solidFill>
              </a:rPr>
            </a:br>
            <a:r>
              <a:rPr lang="ru-RU" sz="1600" dirty="0" smtClean="0">
                <a:solidFill>
                  <a:srgbClr val="1D1346"/>
                </a:solidFill>
              </a:rPr>
              <a:t>переводы </a:t>
            </a:r>
            <a:r>
              <a:rPr lang="en-US" sz="1600" dirty="0" smtClean="0">
                <a:solidFill>
                  <a:srgbClr val="1D1346"/>
                </a:solidFill>
              </a:rPr>
              <a:t>B2B</a:t>
            </a:r>
            <a:r>
              <a:rPr lang="ru-RU" sz="1600" dirty="0" smtClean="0">
                <a:solidFill>
                  <a:srgbClr val="1D1346"/>
                </a:solidFill>
              </a:rPr>
              <a:t> </a:t>
            </a:r>
            <a:r>
              <a:rPr lang="ru-RU" sz="1600" dirty="0">
                <a:solidFill>
                  <a:srgbClr val="1D1346"/>
                </a:solidFill>
              </a:rPr>
              <a:t>через СБП</a:t>
            </a:r>
            <a:endParaRPr lang="ru-RU" sz="1600" b="1" dirty="0">
              <a:solidFill>
                <a:srgbClr val="DB195B"/>
              </a:solidFill>
            </a:endParaRPr>
          </a:p>
        </p:txBody>
      </p: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981C4F62-06F5-ABFE-7589-08FCB44BE71D}"/>
              </a:ext>
            </a:extLst>
          </p:cNvPr>
          <p:cNvCxnSpPr>
            <a:cxnSpLocks/>
          </p:cNvCxnSpPr>
          <p:nvPr/>
        </p:nvCxnSpPr>
        <p:spPr>
          <a:xfrm>
            <a:off x="7955403" y="2754079"/>
            <a:ext cx="0" cy="1872000"/>
          </a:xfrm>
          <a:prstGeom prst="line">
            <a:avLst/>
          </a:prstGeom>
          <a:ln w="34925" cap="rnd">
            <a:solidFill>
              <a:srgbClr val="9151A0"/>
            </a:solidFill>
            <a:round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8033D99F-5E92-ECA4-E0A5-C0F5072F6BFD}"/>
              </a:ext>
            </a:extLst>
          </p:cNvPr>
          <p:cNvSpPr txBox="1"/>
          <p:nvPr/>
        </p:nvSpPr>
        <p:spPr>
          <a:xfrm>
            <a:off x="8194040" y="3117137"/>
            <a:ext cx="30496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Зайдите в личный кабинет банка,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выберите </a:t>
            </a:r>
            <a:r>
              <a:rPr lang="ru-RU" sz="1100" dirty="0">
                <a:solidFill>
                  <a:srgbClr val="1D1346"/>
                </a:solidFill>
              </a:rPr>
              <a:t>опцию переводов между юридическими лицами по СБП и сформируйте функциональную ссылку СБП</a:t>
            </a:r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35630708-FB9F-4EAB-2077-1ECC263C2DE3}"/>
              </a:ext>
            </a:extLst>
          </p:cNvPr>
          <p:cNvSpPr/>
          <p:nvPr/>
        </p:nvSpPr>
        <p:spPr>
          <a:xfrm>
            <a:off x="7914790" y="3258079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DCE3A2C-666F-24B5-0E75-9EEAB634479A}"/>
              </a:ext>
            </a:extLst>
          </p:cNvPr>
          <p:cNvSpPr txBox="1"/>
          <p:nvPr/>
        </p:nvSpPr>
        <p:spPr>
          <a:xfrm>
            <a:off x="8194039" y="3928723"/>
            <a:ext cx="304965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Передайте контрагенту функциональную ссылку СБП любым удобным способом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0416CE1-7157-779B-9ECE-1CC773BDBD7E}"/>
              </a:ext>
            </a:extLst>
          </p:cNvPr>
          <p:cNvSpPr txBox="1"/>
          <p:nvPr/>
        </p:nvSpPr>
        <p:spPr>
          <a:xfrm>
            <a:off x="8194039" y="4398448"/>
            <a:ext cx="304965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Получите уведомление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о </a:t>
            </a:r>
            <a:r>
              <a:rPr lang="ru-RU" sz="1100" dirty="0">
                <a:solidFill>
                  <a:srgbClr val="1D1346"/>
                </a:solidFill>
              </a:rPr>
              <a:t>зачислении средств</a:t>
            </a:r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04EB3B68-E46E-E5AF-5282-D963C8654CCC}"/>
              </a:ext>
            </a:extLst>
          </p:cNvPr>
          <p:cNvSpPr/>
          <p:nvPr/>
        </p:nvSpPr>
        <p:spPr>
          <a:xfrm>
            <a:off x="7914790" y="4091486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FFFC81D3-B9AC-94E8-B3DE-E2932104A83B}"/>
              </a:ext>
            </a:extLst>
          </p:cNvPr>
          <p:cNvSpPr/>
          <p:nvPr/>
        </p:nvSpPr>
        <p:spPr>
          <a:xfrm>
            <a:off x="7914790" y="4554007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A610D6FA-7203-FF48-C1EA-E4B37C27F5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99" y="5105819"/>
            <a:ext cx="907048" cy="1598667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AF584241-2EFE-ACB4-716F-5A84F96142FB}"/>
              </a:ext>
            </a:extLst>
          </p:cNvPr>
          <p:cNvSpPr txBox="1"/>
          <p:nvPr/>
        </p:nvSpPr>
        <p:spPr>
          <a:xfrm>
            <a:off x="356799" y="5587037"/>
            <a:ext cx="12196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5400" dirty="0">
                <a:solidFill>
                  <a:srgbClr val="575FAA"/>
                </a:solidFill>
              </a:rPr>
              <a:t>**</a:t>
            </a: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53ADEF62-F7DC-4FA3-AF91-C0C17A50A2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599" y="5483716"/>
            <a:ext cx="353198" cy="353198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F7411E58-15D0-6AF7-363F-17D757EE23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857" y="5556259"/>
            <a:ext cx="629833" cy="629833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47653BC1-3259-1956-279B-31098D0C88C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444" y="5562635"/>
            <a:ext cx="599421" cy="599421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17A098F2-37F3-0842-2F94-CDDE52FED0A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646" y="5483716"/>
            <a:ext cx="689387" cy="68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536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B1EF9D-763F-7082-5B32-E905C0DE8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E6E637E-A96E-45A7-E862-B3BAC42D60C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9470"/>
          <a:stretch/>
        </p:blipFill>
        <p:spPr>
          <a:xfrm>
            <a:off x="1907351" y="388678"/>
            <a:ext cx="349300" cy="43318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8D5BE8F-680F-32BB-62E3-4E2F33F1A2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546" y="1175328"/>
            <a:ext cx="1819648" cy="24907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520B1A-1780-76B6-55DC-E1661255F61B}"/>
              </a:ext>
            </a:extLst>
          </p:cNvPr>
          <p:cNvSpPr txBox="1"/>
          <p:nvPr/>
        </p:nvSpPr>
        <p:spPr>
          <a:xfrm>
            <a:off x="2435931" y="1175328"/>
            <a:ext cx="27693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Clr>
                <a:srgbClr val="128ACB"/>
              </a:buClr>
              <a:defRPr/>
            </a:pPr>
            <a:r>
              <a:rPr lang="ru-RU" sz="1600" b="1" dirty="0">
                <a:solidFill>
                  <a:srgbClr val="1D1346"/>
                </a:solidFill>
              </a:rPr>
              <a:t>Оплата </a:t>
            </a:r>
            <a:r>
              <a:rPr lang="ru-RU" sz="1600" b="1" dirty="0" smtClean="0">
                <a:solidFill>
                  <a:srgbClr val="1D1346"/>
                </a:solidFill>
              </a:rPr>
              <a:t/>
            </a:r>
            <a:br>
              <a:rPr lang="ru-RU" sz="1600" b="1" dirty="0" smtClean="0">
                <a:solidFill>
                  <a:srgbClr val="1D1346"/>
                </a:solidFill>
              </a:rPr>
            </a:br>
            <a:r>
              <a:rPr lang="ru-RU" sz="1600" b="1" dirty="0" smtClean="0">
                <a:solidFill>
                  <a:srgbClr val="1D1346"/>
                </a:solidFill>
              </a:rPr>
              <a:t>по </a:t>
            </a:r>
            <a:r>
              <a:rPr lang="ru-RU" sz="1600" b="1" dirty="0">
                <a:solidFill>
                  <a:srgbClr val="1D1346"/>
                </a:solidFill>
              </a:rPr>
              <a:t>платежной </a:t>
            </a:r>
            <a:r>
              <a:rPr lang="ru-RU" sz="1600" b="1" dirty="0" smtClean="0">
                <a:solidFill>
                  <a:srgbClr val="1D1346"/>
                </a:solidFill>
              </a:rPr>
              <a:t>ссылке</a:t>
            </a:r>
            <a:endParaRPr lang="ru-RU" sz="1600" dirty="0">
              <a:solidFill>
                <a:srgbClr val="1D1346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50DE30-55FA-D5ED-EA87-8EADF35A1E02}"/>
              </a:ext>
            </a:extLst>
          </p:cNvPr>
          <p:cNvSpPr txBox="1"/>
          <p:nvPr/>
        </p:nvSpPr>
        <p:spPr>
          <a:xfrm>
            <a:off x="2473132" y="1760103"/>
            <a:ext cx="22859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DB195B"/>
                </a:solidFill>
              </a:rPr>
              <a:t>Где: онлайн-среда</a:t>
            </a:r>
            <a:endParaRPr lang="ru-RU" sz="900" dirty="0">
              <a:solidFill>
                <a:srgbClr val="DB195B"/>
              </a:solidFill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DA614B94-4EC4-93A1-DE2D-9B18D3ADA965}"/>
              </a:ext>
            </a:extLst>
          </p:cNvPr>
          <p:cNvCxnSpPr>
            <a:cxnSpLocks/>
          </p:cNvCxnSpPr>
          <p:nvPr/>
        </p:nvCxnSpPr>
        <p:spPr>
          <a:xfrm>
            <a:off x="2558802" y="2302200"/>
            <a:ext cx="0" cy="1256410"/>
          </a:xfrm>
          <a:prstGeom prst="line">
            <a:avLst/>
          </a:prstGeom>
          <a:ln w="34925" cap="rnd">
            <a:solidFill>
              <a:srgbClr val="9151A0"/>
            </a:solidFill>
            <a:round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A9DA13F-1E53-55DC-9CC9-12D2FFE9D143}"/>
              </a:ext>
            </a:extLst>
          </p:cNvPr>
          <p:cNvSpPr txBox="1"/>
          <p:nvPr/>
        </p:nvSpPr>
        <p:spPr>
          <a:xfrm>
            <a:off x="2688534" y="2149924"/>
            <a:ext cx="248112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Покупатель нажимает на ссылку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в </a:t>
            </a:r>
            <a:r>
              <a:rPr lang="ru-RU" sz="1100" dirty="0">
                <a:solidFill>
                  <a:srgbClr val="1D1346"/>
                </a:solidFill>
              </a:rPr>
              <a:t>смартфоне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060056D0-94B8-CFA9-0614-B995D589F031}"/>
              </a:ext>
            </a:extLst>
          </p:cNvPr>
          <p:cNvSpPr/>
          <p:nvPr/>
        </p:nvSpPr>
        <p:spPr>
          <a:xfrm>
            <a:off x="2509374" y="2244220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EE9DDF-C721-C212-B25E-C69ACBCB59A7}"/>
              </a:ext>
            </a:extLst>
          </p:cNvPr>
          <p:cNvSpPr txBox="1"/>
          <p:nvPr/>
        </p:nvSpPr>
        <p:spPr>
          <a:xfrm>
            <a:off x="2683919" y="2690146"/>
            <a:ext cx="248574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Выбирает способ оплаты </a:t>
            </a:r>
            <a:r>
              <a:rPr lang="ru-RU" sz="1100" dirty="0" smtClean="0">
                <a:solidFill>
                  <a:srgbClr val="1D1346"/>
                </a:solidFill>
              </a:rPr>
              <a:t>СБП</a:t>
            </a:r>
            <a:endParaRPr lang="ru-RU" sz="1100" dirty="0">
              <a:solidFill>
                <a:srgbClr val="1D1346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EBAA16B0-47BB-40DC-8E22-D30A0AFED0A0}"/>
              </a:ext>
            </a:extLst>
          </p:cNvPr>
          <p:cNvSpPr/>
          <p:nvPr/>
        </p:nvSpPr>
        <p:spPr>
          <a:xfrm>
            <a:off x="2509374" y="2778625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E11D3AD-2867-7DF0-0C2B-A6C84E262EA0}"/>
              </a:ext>
            </a:extLst>
          </p:cNvPr>
          <p:cNvSpPr txBox="1"/>
          <p:nvPr/>
        </p:nvSpPr>
        <p:spPr>
          <a:xfrm>
            <a:off x="2693375" y="3061356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Выбирает банк</a:t>
            </a: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3F1782CA-0409-62B1-DB60-8472A50CC756}"/>
              </a:ext>
            </a:extLst>
          </p:cNvPr>
          <p:cNvSpPr/>
          <p:nvPr/>
        </p:nvSpPr>
        <p:spPr>
          <a:xfrm>
            <a:off x="2509374" y="3157241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EEE5B59-2744-0AC5-4257-B5A0DF05D635}"/>
              </a:ext>
            </a:extLst>
          </p:cNvPr>
          <p:cNvSpPr txBox="1"/>
          <p:nvPr/>
        </p:nvSpPr>
        <p:spPr>
          <a:xfrm>
            <a:off x="2684771" y="3434640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Подтверждает оплату</a:t>
            </a: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2491792D-50C4-268E-8134-563C1C7E1CAB}"/>
              </a:ext>
            </a:extLst>
          </p:cNvPr>
          <p:cNvSpPr/>
          <p:nvPr/>
        </p:nvSpPr>
        <p:spPr>
          <a:xfrm>
            <a:off x="2509374" y="3523218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Нижний колонтитул 20">
            <a:extLst>
              <a:ext uri="{FF2B5EF4-FFF2-40B4-BE49-F238E27FC236}">
                <a16:creationId xmlns:a16="http://schemas.microsoft.com/office/drawing/2014/main" id="{2ACB8041-C361-29C1-1B28-28C2A53B0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40546" y="423763"/>
            <a:ext cx="7727595" cy="324001"/>
          </a:xfrm>
        </p:spPr>
        <p:txBody>
          <a:bodyPr/>
          <a:lstStyle/>
          <a:p>
            <a:r>
              <a:rPr lang="ru-RU" sz="2000" dirty="0">
                <a:solidFill>
                  <a:srgbClr val="1D1346"/>
                </a:solidFill>
                <a:sym typeface="GothamPro-Light"/>
              </a:rPr>
              <a:t>Переводы через СБП между </a:t>
            </a:r>
            <a:r>
              <a:rPr lang="ru-RU" sz="2000" dirty="0" smtClean="0">
                <a:solidFill>
                  <a:srgbClr val="1D1346"/>
                </a:solidFill>
                <a:sym typeface="GothamPro-Light"/>
              </a:rPr>
              <a:t>юридическими лицами</a:t>
            </a:r>
            <a:endParaRPr lang="ru-RU" sz="2000" dirty="0">
              <a:solidFill>
                <a:srgbClr val="1D1346"/>
              </a:solidFill>
              <a:sym typeface="GothamPro-Ligh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7C87720-A716-57DD-A9E8-BA93B417883D}"/>
              </a:ext>
            </a:extLst>
          </p:cNvPr>
          <p:cNvSpPr txBox="1"/>
          <p:nvPr/>
        </p:nvSpPr>
        <p:spPr>
          <a:xfrm>
            <a:off x="2440546" y="4131260"/>
            <a:ext cx="27693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Clr>
                <a:srgbClr val="128ACB"/>
              </a:buClr>
              <a:defRPr/>
            </a:pPr>
            <a:r>
              <a:rPr lang="ru-RU" sz="1600" b="1" dirty="0">
                <a:solidFill>
                  <a:srgbClr val="1D1346"/>
                </a:solidFill>
              </a:rPr>
              <a:t>Оплата </a:t>
            </a:r>
            <a:br>
              <a:rPr lang="ru-RU" sz="1600" b="1" dirty="0">
                <a:solidFill>
                  <a:srgbClr val="1D1346"/>
                </a:solidFill>
              </a:rPr>
            </a:br>
            <a:r>
              <a:rPr lang="ru-RU" sz="1600" b="1" dirty="0">
                <a:solidFill>
                  <a:srgbClr val="1D1346"/>
                </a:solidFill>
              </a:rPr>
              <a:t>по </a:t>
            </a:r>
            <a:r>
              <a:rPr lang="ru-RU" sz="1600" b="1" dirty="0" smtClean="0">
                <a:solidFill>
                  <a:srgbClr val="1D1346"/>
                </a:solidFill>
              </a:rPr>
              <a:t>кнопке оплаты</a:t>
            </a:r>
            <a:endParaRPr lang="ru-RU" sz="1600" dirty="0">
              <a:solidFill>
                <a:srgbClr val="1D1346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16A60CA-DE00-991A-DF26-A4B633C4BBD9}"/>
              </a:ext>
            </a:extLst>
          </p:cNvPr>
          <p:cNvSpPr txBox="1"/>
          <p:nvPr/>
        </p:nvSpPr>
        <p:spPr>
          <a:xfrm>
            <a:off x="2477747" y="4716035"/>
            <a:ext cx="28907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DB195B"/>
                </a:solidFill>
              </a:rPr>
              <a:t>Где: мобильное приложение, мобильная версия сайта</a:t>
            </a:r>
            <a:endParaRPr lang="ru-RU" sz="900" dirty="0">
              <a:solidFill>
                <a:srgbClr val="DB195B"/>
              </a:solidFill>
            </a:endParaRPr>
          </a:p>
        </p:txBody>
      </p: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39E2527A-B5D7-7448-2CD7-75D854A2B8F9}"/>
              </a:ext>
            </a:extLst>
          </p:cNvPr>
          <p:cNvCxnSpPr>
            <a:cxnSpLocks/>
          </p:cNvCxnSpPr>
          <p:nvPr/>
        </p:nvCxnSpPr>
        <p:spPr>
          <a:xfrm>
            <a:off x="2597054" y="5369675"/>
            <a:ext cx="0" cy="1188000"/>
          </a:xfrm>
          <a:prstGeom prst="line">
            <a:avLst/>
          </a:prstGeom>
          <a:ln w="34925" cap="rnd">
            <a:solidFill>
              <a:srgbClr val="9151A0"/>
            </a:solidFill>
            <a:round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A13FBAA8-44F8-9C96-7D24-F8839727777D}"/>
              </a:ext>
            </a:extLst>
          </p:cNvPr>
          <p:cNvSpPr txBox="1"/>
          <p:nvPr/>
        </p:nvSpPr>
        <p:spPr>
          <a:xfrm>
            <a:off x="2683919" y="5246699"/>
            <a:ext cx="268228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Покупатель нажимает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на </a:t>
            </a:r>
            <a:r>
              <a:rPr lang="ru-RU" sz="1100" dirty="0">
                <a:solidFill>
                  <a:srgbClr val="1D1346"/>
                </a:solidFill>
              </a:rPr>
              <a:t>кнопку оплаты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B0DC0322-6F11-4591-C79D-D3B6A92C09EE}"/>
              </a:ext>
            </a:extLst>
          </p:cNvPr>
          <p:cNvSpPr/>
          <p:nvPr/>
        </p:nvSpPr>
        <p:spPr>
          <a:xfrm>
            <a:off x="2540508" y="5315675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89267FE-5F0F-71A6-CE75-7AB03BE16DBB}"/>
              </a:ext>
            </a:extLst>
          </p:cNvPr>
          <p:cNvSpPr txBox="1"/>
          <p:nvPr/>
        </p:nvSpPr>
        <p:spPr>
          <a:xfrm>
            <a:off x="2683919" y="5726981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Выбирает способ </a:t>
            </a:r>
            <a:r>
              <a:rPr lang="ru-RU" sz="1100" dirty="0" smtClean="0">
                <a:solidFill>
                  <a:srgbClr val="1D1346"/>
                </a:solidFill>
              </a:rPr>
              <a:t>оплаты СБП</a:t>
            </a:r>
            <a:endParaRPr lang="ru-RU" sz="1100" dirty="0">
              <a:solidFill>
                <a:srgbClr val="1D1346"/>
              </a:solidFill>
            </a:endParaRPr>
          </a:p>
        </p:txBody>
      </p:sp>
      <p:sp>
        <p:nvSpPr>
          <p:cNvPr id="57" name="Овал 56">
            <a:extLst>
              <a:ext uri="{FF2B5EF4-FFF2-40B4-BE49-F238E27FC236}">
                <a16:creationId xmlns:a16="http://schemas.microsoft.com/office/drawing/2014/main" id="{5DD559EE-C392-759C-666A-A5EDDF4C099A}"/>
              </a:ext>
            </a:extLst>
          </p:cNvPr>
          <p:cNvSpPr/>
          <p:nvPr/>
        </p:nvSpPr>
        <p:spPr>
          <a:xfrm>
            <a:off x="2540508" y="5806604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B2828AB-D363-1AC4-AB95-EEFB0CBBFA0C}"/>
              </a:ext>
            </a:extLst>
          </p:cNvPr>
          <p:cNvSpPr txBox="1"/>
          <p:nvPr/>
        </p:nvSpPr>
        <p:spPr>
          <a:xfrm>
            <a:off x="2683919" y="6056805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Выбирает банк</a:t>
            </a:r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CFE52AF1-AAA3-ACA0-DB31-71D56710A0DF}"/>
              </a:ext>
            </a:extLst>
          </p:cNvPr>
          <p:cNvSpPr/>
          <p:nvPr/>
        </p:nvSpPr>
        <p:spPr>
          <a:xfrm>
            <a:off x="2540412" y="6129309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1F218C5-B255-8285-99D1-2981D5D99970}"/>
              </a:ext>
            </a:extLst>
          </p:cNvPr>
          <p:cNvSpPr txBox="1"/>
          <p:nvPr/>
        </p:nvSpPr>
        <p:spPr>
          <a:xfrm>
            <a:off x="2683919" y="6407067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Подтверждает оплату</a:t>
            </a:r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FF14DC01-6D89-9B47-72F4-30037F20695E}"/>
              </a:ext>
            </a:extLst>
          </p:cNvPr>
          <p:cNvSpPr/>
          <p:nvPr/>
        </p:nvSpPr>
        <p:spPr>
          <a:xfrm>
            <a:off x="2540412" y="6495075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C5A48F48-A228-8607-B9D0-CC7A2617C1C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86" t="1778" r="5120" b="1333"/>
          <a:stretch>
            <a:fillRect/>
          </a:stretch>
        </p:blipFill>
        <p:spPr>
          <a:xfrm>
            <a:off x="386546" y="4017065"/>
            <a:ext cx="1787449" cy="2490701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DBC3E976-89C1-37AA-A01C-C6FF64FE765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87" t="1926" r="3387"/>
          <a:stretch>
            <a:fillRect/>
          </a:stretch>
        </p:blipFill>
        <p:spPr>
          <a:xfrm>
            <a:off x="6098505" y="1175327"/>
            <a:ext cx="1755233" cy="2490701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55F09AF8-DD08-C36D-B984-105CEC816AEF}"/>
              </a:ext>
            </a:extLst>
          </p:cNvPr>
          <p:cNvSpPr txBox="1"/>
          <p:nvPr/>
        </p:nvSpPr>
        <p:spPr>
          <a:xfrm>
            <a:off x="8122535" y="1175328"/>
            <a:ext cx="27693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buClr>
                <a:srgbClr val="128ACB"/>
              </a:buClr>
              <a:defRPr/>
            </a:pPr>
            <a:r>
              <a:rPr lang="ru-RU" sz="1600" b="1" dirty="0">
                <a:solidFill>
                  <a:srgbClr val="1D1346"/>
                </a:solidFill>
              </a:rPr>
              <a:t>Сканирование </a:t>
            </a:r>
            <a:r>
              <a:rPr lang="en-US" sz="1600" b="1" dirty="0">
                <a:solidFill>
                  <a:srgbClr val="1D1346"/>
                </a:solidFill>
              </a:rPr>
              <a:t>QR</a:t>
            </a:r>
            <a:r>
              <a:rPr lang="ru-RU" sz="1600" b="1" dirty="0">
                <a:solidFill>
                  <a:srgbClr val="1D1346"/>
                </a:solidFill>
              </a:rPr>
              <a:t>-кода</a:t>
            </a:r>
            <a:endParaRPr lang="ru-RU" sz="1600" dirty="0">
              <a:solidFill>
                <a:srgbClr val="1D1346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A0E29C4-CF0C-43AB-AF2A-5AE976CBEFA6}"/>
              </a:ext>
            </a:extLst>
          </p:cNvPr>
          <p:cNvSpPr txBox="1"/>
          <p:nvPr/>
        </p:nvSpPr>
        <p:spPr>
          <a:xfrm>
            <a:off x="8122535" y="1590827"/>
            <a:ext cx="28907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DB195B"/>
                </a:solidFill>
              </a:rPr>
              <a:t>Где: точки продаж и оказания услуг, </a:t>
            </a:r>
            <a:r>
              <a:rPr lang="ru-RU" sz="1200" b="1" dirty="0" err="1" smtClean="0">
                <a:solidFill>
                  <a:srgbClr val="DB195B"/>
                </a:solidFill>
              </a:rPr>
              <a:t>десктопная</a:t>
            </a:r>
            <a:r>
              <a:rPr lang="ru-RU" sz="1200" b="1" dirty="0" smtClean="0">
                <a:solidFill>
                  <a:srgbClr val="DB195B"/>
                </a:solidFill>
              </a:rPr>
              <a:t> </a:t>
            </a:r>
            <a:r>
              <a:rPr lang="ru-RU" sz="1200" b="1" dirty="0">
                <a:solidFill>
                  <a:srgbClr val="DB195B"/>
                </a:solidFill>
              </a:rPr>
              <a:t>версия сайта</a:t>
            </a:r>
            <a:endParaRPr lang="ru-RU" sz="900" dirty="0">
              <a:solidFill>
                <a:srgbClr val="DB195B"/>
              </a:solidFill>
            </a:endParaRPr>
          </a:p>
        </p:txBody>
      </p:sp>
      <p:cxnSp>
        <p:nvCxnSpPr>
          <p:cNvPr id="66" name="Прямая соединительная линия 65">
            <a:extLst>
              <a:ext uri="{FF2B5EF4-FFF2-40B4-BE49-F238E27FC236}">
                <a16:creationId xmlns:a16="http://schemas.microsoft.com/office/drawing/2014/main" id="{13B1757C-F1D3-9863-8F17-08FDAC9992A0}"/>
              </a:ext>
            </a:extLst>
          </p:cNvPr>
          <p:cNvCxnSpPr>
            <a:cxnSpLocks/>
          </p:cNvCxnSpPr>
          <p:nvPr/>
        </p:nvCxnSpPr>
        <p:spPr>
          <a:xfrm>
            <a:off x="8241842" y="2244467"/>
            <a:ext cx="0" cy="1188000"/>
          </a:xfrm>
          <a:prstGeom prst="line">
            <a:avLst/>
          </a:prstGeom>
          <a:ln w="34925" cap="rnd">
            <a:solidFill>
              <a:srgbClr val="9151A0"/>
            </a:solidFill>
            <a:round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F57B68D9-DAC9-3CF0-7702-4127D03D9A38}"/>
              </a:ext>
            </a:extLst>
          </p:cNvPr>
          <p:cNvSpPr txBox="1"/>
          <p:nvPr/>
        </p:nvSpPr>
        <p:spPr>
          <a:xfrm>
            <a:off x="8328707" y="2121491"/>
            <a:ext cx="268228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Покупатель сканирует </a:t>
            </a:r>
            <a:r>
              <a:rPr lang="en-US" sz="1100" dirty="0">
                <a:solidFill>
                  <a:srgbClr val="1D1346"/>
                </a:solidFill>
              </a:rPr>
              <a:t>QR-</a:t>
            </a:r>
            <a:r>
              <a:rPr lang="ru-RU" sz="1100" dirty="0">
                <a:solidFill>
                  <a:srgbClr val="1D1346"/>
                </a:solidFill>
              </a:rPr>
              <a:t>код камерой телефона</a:t>
            </a:r>
          </a:p>
        </p:txBody>
      </p:sp>
      <p:sp>
        <p:nvSpPr>
          <p:cNvPr id="68" name="Овал 67">
            <a:extLst>
              <a:ext uri="{FF2B5EF4-FFF2-40B4-BE49-F238E27FC236}">
                <a16:creationId xmlns:a16="http://schemas.microsoft.com/office/drawing/2014/main" id="{4D8036E8-1410-DCF8-91D6-C556A89A3E06}"/>
              </a:ext>
            </a:extLst>
          </p:cNvPr>
          <p:cNvSpPr/>
          <p:nvPr/>
        </p:nvSpPr>
        <p:spPr>
          <a:xfrm>
            <a:off x="8185296" y="2190467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815478E-9D98-45B0-FB40-4DE2F414B782}"/>
              </a:ext>
            </a:extLst>
          </p:cNvPr>
          <p:cNvSpPr txBox="1"/>
          <p:nvPr/>
        </p:nvSpPr>
        <p:spPr>
          <a:xfrm>
            <a:off x="8328707" y="2601773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Выбирает способ </a:t>
            </a:r>
            <a:r>
              <a:rPr lang="ru-RU" sz="1100" dirty="0" smtClean="0">
                <a:solidFill>
                  <a:srgbClr val="1D1346"/>
                </a:solidFill>
              </a:rPr>
              <a:t>оплаты </a:t>
            </a:r>
            <a:r>
              <a:rPr lang="ru-RU" sz="1100" dirty="0">
                <a:solidFill>
                  <a:srgbClr val="1D1346"/>
                </a:solidFill>
              </a:rPr>
              <a:t>СБП</a:t>
            </a:r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D07594DF-2DAB-10B4-88C4-3F09DDFD2389}"/>
              </a:ext>
            </a:extLst>
          </p:cNvPr>
          <p:cNvSpPr/>
          <p:nvPr/>
        </p:nvSpPr>
        <p:spPr>
          <a:xfrm>
            <a:off x="8185296" y="2681396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2023B60-9DB4-A216-AC3D-A72B3B34DC58}"/>
              </a:ext>
            </a:extLst>
          </p:cNvPr>
          <p:cNvSpPr txBox="1"/>
          <p:nvPr/>
        </p:nvSpPr>
        <p:spPr>
          <a:xfrm>
            <a:off x="8328707" y="2931597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Выбирает банк</a:t>
            </a:r>
          </a:p>
        </p:txBody>
      </p:sp>
      <p:sp>
        <p:nvSpPr>
          <p:cNvPr id="72" name="Овал 71">
            <a:extLst>
              <a:ext uri="{FF2B5EF4-FFF2-40B4-BE49-F238E27FC236}">
                <a16:creationId xmlns:a16="http://schemas.microsoft.com/office/drawing/2014/main" id="{71749891-2572-C813-D03B-A8A11D0C5C6C}"/>
              </a:ext>
            </a:extLst>
          </p:cNvPr>
          <p:cNvSpPr/>
          <p:nvPr/>
        </p:nvSpPr>
        <p:spPr>
          <a:xfrm>
            <a:off x="8185200" y="3004101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A59C8622-FFA7-30AC-62D0-3D86C1E9C11E}"/>
              </a:ext>
            </a:extLst>
          </p:cNvPr>
          <p:cNvSpPr txBox="1"/>
          <p:nvPr/>
        </p:nvSpPr>
        <p:spPr>
          <a:xfrm>
            <a:off x="8328707" y="3281859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Подтверждает оплату</a:t>
            </a:r>
          </a:p>
        </p:txBody>
      </p:sp>
      <p:sp>
        <p:nvSpPr>
          <p:cNvPr id="75" name="Овал 74">
            <a:extLst>
              <a:ext uri="{FF2B5EF4-FFF2-40B4-BE49-F238E27FC236}">
                <a16:creationId xmlns:a16="http://schemas.microsoft.com/office/drawing/2014/main" id="{1929B1BA-C73E-823C-950A-90136AECCC4A}"/>
              </a:ext>
            </a:extLst>
          </p:cNvPr>
          <p:cNvSpPr/>
          <p:nvPr/>
        </p:nvSpPr>
        <p:spPr>
          <a:xfrm>
            <a:off x="8185200" y="3369867"/>
            <a:ext cx="108000" cy="10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4769ED99-0E4C-C503-2ED6-005B22FFA529}"/>
              </a:ext>
            </a:extLst>
          </p:cNvPr>
          <p:cNvSpPr/>
          <p:nvPr/>
        </p:nvSpPr>
        <p:spPr>
          <a:xfrm>
            <a:off x="6258560" y="4061832"/>
            <a:ext cx="5933440" cy="2615685"/>
          </a:xfrm>
          <a:prstGeom prst="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1A4B2F2A-78C4-DD98-0CEA-AE44A58D7BF7}"/>
              </a:ext>
            </a:extLst>
          </p:cNvPr>
          <p:cNvGrpSpPr/>
          <p:nvPr/>
        </p:nvGrpSpPr>
        <p:grpSpPr>
          <a:xfrm>
            <a:off x="6258560" y="3999992"/>
            <a:ext cx="2921044" cy="72000"/>
            <a:chOff x="9019496" y="1944288"/>
            <a:chExt cx="2921044" cy="85869"/>
          </a:xfrm>
        </p:grpSpPr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id="{2F42BB30-9E8A-7B63-168D-7EE5634FD6FF}"/>
                </a:ext>
              </a:extLst>
            </p:cNvPr>
            <p:cNvSpPr/>
            <p:nvPr/>
          </p:nvSpPr>
          <p:spPr>
            <a:xfrm>
              <a:off x="9019496" y="1944289"/>
              <a:ext cx="306005" cy="85868"/>
            </a:xfrm>
            <a:prstGeom prst="rect">
              <a:avLst/>
            </a:prstGeom>
            <a:solidFill>
              <a:srgbClr val="128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Прямоугольник 78">
              <a:extLst>
                <a:ext uri="{FF2B5EF4-FFF2-40B4-BE49-F238E27FC236}">
                  <a16:creationId xmlns:a16="http://schemas.microsoft.com/office/drawing/2014/main" id="{9042C4FB-A7FE-8986-61E6-8035CC6A5C36}"/>
                </a:ext>
              </a:extLst>
            </p:cNvPr>
            <p:cNvSpPr/>
            <p:nvPr/>
          </p:nvSpPr>
          <p:spPr>
            <a:xfrm>
              <a:off x="9325501" y="1944289"/>
              <a:ext cx="306005" cy="85868"/>
            </a:xfrm>
            <a:prstGeom prst="rect">
              <a:avLst/>
            </a:prstGeom>
            <a:solidFill>
              <a:srgbClr val="0C84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FB6E82D4-0FE4-BEDC-22EB-CD326E1D9B04}"/>
                </a:ext>
              </a:extLst>
            </p:cNvPr>
            <p:cNvSpPr/>
            <p:nvPr/>
          </p:nvSpPr>
          <p:spPr>
            <a:xfrm>
              <a:off x="9631506" y="1944289"/>
              <a:ext cx="389034" cy="85868"/>
            </a:xfrm>
            <a:prstGeom prst="rect">
              <a:avLst/>
            </a:prstGeom>
            <a:solidFill>
              <a:srgbClr val="60BB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Прямоугольник 80">
              <a:extLst>
                <a:ext uri="{FF2B5EF4-FFF2-40B4-BE49-F238E27FC236}">
                  <a16:creationId xmlns:a16="http://schemas.microsoft.com/office/drawing/2014/main" id="{4F877E22-5426-9018-86BC-AECA9EE0AE09}"/>
                </a:ext>
              </a:extLst>
            </p:cNvPr>
            <p:cNvSpPr/>
            <p:nvPr/>
          </p:nvSpPr>
          <p:spPr>
            <a:xfrm>
              <a:off x="10020540" y="1944288"/>
              <a:ext cx="449340" cy="85868"/>
            </a:xfrm>
            <a:prstGeom prst="rect">
              <a:avLst/>
            </a:prstGeom>
            <a:solidFill>
              <a:srgbClr val="FBB8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id="{224485E2-3531-0004-1754-5A0A95013271}"/>
                </a:ext>
              </a:extLst>
            </p:cNvPr>
            <p:cNvSpPr/>
            <p:nvPr/>
          </p:nvSpPr>
          <p:spPr>
            <a:xfrm>
              <a:off x="10469880" y="1944288"/>
              <a:ext cx="293009" cy="85868"/>
            </a:xfrm>
            <a:prstGeom prst="rect">
              <a:avLst/>
            </a:prstGeom>
            <a:solidFill>
              <a:srgbClr val="F477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Прямоугольник 82">
              <a:extLst>
                <a:ext uri="{FF2B5EF4-FFF2-40B4-BE49-F238E27FC236}">
                  <a16:creationId xmlns:a16="http://schemas.microsoft.com/office/drawing/2014/main" id="{24FD8845-58E5-7066-3511-4B9854FE0985}"/>
                </a:ext>
              </a:extLst>
            </p:cNvPr>
            <p:cNvSpPr/>
            <p:nvPr/>
          </p:nvSpPr>
          <p:spPr>
            <a:xfrm>
              <a:off x="10743296" y="1944288"/>
              <a:ext cx="501284" cy="85868"/>
            </a:xfrm>
            <a:prstGeom prst="rect">
              <a:avLst/>
            </a:prstGeom>
            <a:solidFill>
              <a:srgbClr val="DB1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Прямоугольник 83">
              <a:extLst>
                <a:ext uri="{FF2B5EF4-FFF2-40B4-BE49-F238E27FC236}">
                  <a16:creationId xmlns:a16="http://schemas.microsoft.com/office/drawing/2014/main" id="{3236AAFD-82C6-8B0F-863B-B9D4FC3FBE37}"/>
                </a:ext>
              </a:extLst>
            </p:cNvPr>
            <p:cNvSpPr/>
            <p:nvPr/>
          </p:nvSpPr>
          <p:spPr>
            <a:xfrm>
              <a:off x="11221531" y="1944288"/>
              <a:ext cx="501284" cy="85868"/>
            </a:xfrm>
            <a:prstGeom prst="rect">
              <a:avLst/>
            </a:prstGeom>
            <a:solidFill>
              <a:srgbClr val="915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Прямоугольник 84">
              <a:extLst>
                <a:ext uri="{FF2B5EF4-FFF2-40B4-BE49-F238E27FC236}">
                  <a16:creationId xmlns:a16="http://schemas.microsoft.com/office/drawing/2014/main" id="{D6DBAFA6-8239-0E6C-894E-D3C39F61E99E}"/>
                </a:ext>
              </a:extLst>
            </p:cNvPr>
            <p:cNvSpPr/>
            <p:nvPr/>
          </p:nvSpPr>
          <p:spPr>
            <a:xfrm>
              <a:off x="11711291" y="1944288"/>
              <a:ext cx="229249" cy="85868"/>
            </a:xfrm>
            <a:prstGeom prst="rect">
              <a:avLst/>
            </a:prstGeom>
            <a:solidFill>
              <a:srgbClr val="575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9EE04960-763D-6DFA-22F3-BA7E442FD80A}"/>
              </a:ext>
            </a:extLst>
          </p:cNvPr>
          <p:cNvSpPr txBox="1"/>
          <p:nvPr/>
        </p:nvSpPr>
        <p:spPr>
          <a:xfrm>
            <a:off x="6564565" y="4472813"/>
            <a:ext cx="23636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1D1346"/>
                </a:solidFill>
              </a:rPr>
              <a:t>Максимальная сумма одной операции – </a:t>
            </a:r>
            <a:r>
              <a:rPr lang="ru-RU" sz="1200" b="1" dirty="0">
                <a:solidFill>
                  <a:srgbClr val="DB195B"/>
                </a:solidFill>
              </a:rPr>
              <a:t>1 000 000 руб.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F8CC9C9-4F7A-5287-36D5-B14D59AEB5F3}"/>
              </a:ext>
            </a:extLst>
          </p:cNvPr>
          <p:cNvSpPr txBox="1"/>
          <p:nvPr/>
        </p:nvSpPr>
        <p:spPr>
          <a:xfrm>
            <a:off x="9225280" y="4472813"/>
            <a:ext cx="26511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1D1346"/>
                </a:solidFill>
              </a:rPr>
              <a:t>Собственные лимиты в рамках максимальной суммы и тарифы устанавливаются </a:t>
            </a:r>
            <a:r>
              <a:rPr lang="ru-RU" sz="1200" b="1" dirty="0">
                <a:solidFill>
                  <a:srgbClr val="DB195B"/>
                </a:solidFill>
              </a:rPr>
              <a:t>банками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B8BF987-A122-026B-56BC-0AAA19A3D89E}"/>
              </a:ext>
            </a:extLst>
          </p:cNvPr>
          <p:cNvSpPr txBox="1"/>
          <p:nvPr/>
        </p:nvSpPr>
        <p:spPr>
          <a:xfrm>
            <a:off x="6558654" y="5367553"/>
            <a:ext cx="26511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200" b="1" dirty="0" smtClean="0">
                <a:solidFill>
                  <a:srgbClr val="1D1346"/>
                </a:solidFill>
              </a:rPr>
              <a:t>Поддерживают </a:t>
            </a:r>
            <a:br>
              <a:rPr lang="ru-RU" sz="1200" b="1" dirty="0" smtClean="0">
                <a:solidFill>
                  <a:srgbClr val="1D1346"/>
                </a:solidFill>
              </a:rPr>
            </a:br>
            <a:r>
              <a:rPr lang="ru-RU" sz="1200" b="1" dirty="0" smtClean="0">
                <a:solidFill>
                  <a:srgbClr val="1D1346"/>
                </a:solidFill>
              </a:rPr>
              <a:t>около </a:t>
            </a:r>
            <a:r>
              <a:rPr lang="ru-RU" sz="1200" b="1" dirty="0">
                <a:solidFill>
                  <a:srgbClr val="DB195B"/>
                </a:solidFill>
              </a:rPr>
              <a:t>170 банков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1633529-320A-236F-273D-E3F476A61DF9}"/>
              </a:ext>
            </a:extLst>
          </p:cNvPr>
          <p:cNvSpPr txBox="1"/>
          <p:nvPr/>
        </p:nvSpPr>
        <p:spPr>
          <a:xfrm>
            <a:off x="9225280" y="5315675"/>
            <a:ext cx="29667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1D1346"/>
                </a:solidFill>
              </a:rPr>
              <a:t>Для совершения переводов </a:t>
            </a:r>
            <a:r>
              <a:rPr lang="ru-RU" sz="1200" b="1" dirty="0" smtClean="0">
                <a:solidFill>
                  <a:srgbClr val="1D1346"/>
                </a:solidFill>
              </a:rPr>
              <a:t>расчетные </a:t>
            </a:r>
            <a:r>
              <a:rPr lang="ru-RU" sz="1200" b="1" dirty="0">
                <a:solidFill>
                  <a:srgbClr val="1D1346"/>
                </a:solidFill>
              </a:rPr>
              <a:t>счета организаций плательщика и получателя </a:t>
            </a:r>
            <a:r>
              <a:rPr lang="ru-RU" sz="1200" b="1" dirty="0" smtClean="0">
                <a:solidFill>
                  <a:srgbClr val="1D1346"/>
                </a:solidFill>
              </a:rPr>
              <a:t/>
            </a:r>
            <a:br>
              <a:rPr lang="ru-RU" sz="1200" b="1" dirty="0" smtClean="0">
                <a:solidFill>
                  <a:srgbClr val="1D1346"/>
                </a:solidFill>
              </a:rPr>
            </a:br>
            <a:r>
              <a:rPr lang="ru-RU" sz="1200" b="1" dirty="0" smtClean="0">
                <a:solidFill>
                  <a:srgbClr val="DB195B"/>
                </a:solidFill>
              </a:rPr>
              <a:t>должны </a:t>
            </a:r>
            <a:r>
              <a:rPr lang="ru-RU" sz="1200" b="1" dirty="0">
                <a:solidFill>
                  <a:srgbClr val="DB195B"/>
                </a:solidFill>
              </a:rPr>
              <a:t>быть открыты</a:t>
            </a:r>
            <a:r>
              <a:rPr lang="ru-RU" sz="1200" b="1" dirty="0">
                <a:solidFill>
                  <a:srgbClr val="1D1346"/>
                </a:solidFill>
              </a:rPr>
              <a:t> в банках, поддерживающих </a:t>
            </a:r>
            <a:r>
              <a:rPr lang="ru-RU" sz="1200" b="1" dirty="0" smtClean="0">
                <a:solidFill>
                  <a:srgbClr val="1D1346"/>
                </a:solidFill>
              </a:rPr>
              <a:t>данный сервис</a:t>
            </a:r>
            <a:endParaRPr lang="ru-RU" sz="1200" b="1" dirty="0">
              <a:solidFill>
                <a:srgbClr val="DB195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684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0994A6-E418-1FF5-C84F-083974A41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D1A8C05A-4758-89B7-3440-F6C0DF0FBD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9470"/>
          <a:stretch/>
        </p:blipFill>
        <p:spPr>
          <a:xfrm>
            <a:off x="1907351" y="388678"/>
            <a:ext cx="349300" cy="433189"/>
          </a:xfrm>
          <a:prstGeom prst="rect">
            <a:avLst/>
          </a:prstGeom>
        </p:spPr>
      </p:pic>
      <p:sp>
        <p:nvSpPr>
          <p:cNvPr id="36" name="Нижний колонтитул 20">
            <a:extLst>
              <a:ext uri="{FF2B5EF4-FFF2-40B4-BE49-F238E27FC236}">
                <a16:creationId xmlns:a16="http://schemas.microsoft.com/office/drawing/2014/main" id="{1F6CD2B4-3353-086A-F54C-7BC56B2E1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40546" y="423763"/>
            <a:ext cx="7727595" cy="324001"/>
          </a:xfrm>
        </p:spPr>
        <p:txBody>
          <a:bodyPr/>
          <a:lstStyle/>
          <a:p>
            <a:r>
              <a:rPr lang="ru-RU" sz="2000" dirty="0">
                <a:solidFill>
                  <a:srgbClr val="1D1346"/>
                </a:solidFill>
                <a:sym typeface="GothamPro-Light"/>
              </a:rPr>
              <a:t>Переводы через СБП между юридическими лицами</a:t>
            </a:r>
          </a:p>
        </p:txBody>
      </p:sp>
      <p:pic>
        <p:nvPicPr>
          <p:cNvPr id="120" name="Рисунок 119">
            <a:extLst>
              <a:ext uri="{FF2B5EF4-FFF2-40B4-BE49-F238E27FC236}">
                <a16:creationId xmlns:a16="http://schemas.microsoft.com/office/drawing/2014/main" id="{FB3CA53B-A7B7-621E-4C4A-D242A0DCA3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053" y="2166277"/>
            <a:ext cx="774758" cy="774758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id="{57810553-C1C3-6F81-C5A5-89ACA04921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981" y="2156843"/>
            <a:ext cx="774758" cy="774758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id="{4EADEB0C-DFBF-3E73-A7D4-8E5CCD080D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513" y="2166277"/>
            <a:ext cx="774758" cy="774758"/>
          </a:xfrm>
          <a:prstGeom prst="rect">
            <a:avLst/>
          </a:prstGeom>
        </p:spPr>
      </p:pic>
      <p:pic>
        <p:nvPicPr>
          <p:cNvPr id="123" name="Рисунок 122">
            <a:extLst>
              <a:ext uri="{FF2B5EF4-FFF2-40B4-BE49-F238E27FC236}">
                <a16:creationId xmlns:a16="http://schemas.microsoft.com/office/drawing/2014/main" id="{F6590284-F26E-D212-4384-BA2F63D72F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209" y="2161923"/>
            <a:ext cx="774758" cy="774758"/>
          </a:xfrm>
          <a:prstGeom prst="rect">
            <a:avLst/>
          </a:prstGeom>
        </p:spPr>
      </p:pic>
      <p:cxnSp>
        <p:nvCxnSpPr>
          <p:cNvPr id="124" name="Прямая соединительная линия 123">
            <a:extLst>
              <a:ext uri="{FF2B5EF4-FFF2-40B4-BE49-F238E27FC236}">
                <a16:creationId xmlns:a16="http://schemas.microsoft.com/office/drawing/2014/main" id="{BF9F73F4-5C69-EFBD-9E8F-555FA98D31EB}"/>
              </a:ext>
            </a:extLst>
          </p:cNvPr>
          <p:cNvCxnSpPr>
            <a:cxnSpLocks/>
          </p:cNvCxnSpPr>
          <p:nvPr/>
        </p:nvCxnSpPr>
        <p:spPr>
          <a:xfrm flipV="1">
            <a:off x="1387892" y="1714092"/>
            <a:ext cx="2499730" cy="0"/>
          </a:xfrm>
          <a:prstGeom prst="line">
            <a:avLst/>
          </a:prstGeom>
          <a:ln w="19050" cap="rnd">
            <a:solidFill>
              <a:srgbClr val="9151A0">
                <a:alpha val="38000"/>
              </a:srgb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я со стрелкой 124">
            <a:extLst>
              <a:ext uri="{FF2B5EF4-FFF2-40B4-BE49-F238E27FC236}">
                <a16:creationId xmlns:a16="http://schemas.microsoft.com/office/drawing/2014/main" id="{83810EB5-9FCE-ADEB-8C20-1EAE656B0F6E}"/>
              </a:ext>
            </a:extLst>
          </p:cNvPr>
          <p:cNvCxnSpPr>
            <a:cxnSpLocks/>
          </p:cNvCxnSpPr>
          <p:nvPr/>
        </p:nvCxnSpPr>
        <p:spPr>
          <a:xfrm>
            <a:off x="3887622" y="1730542"/>
            <a:ext cx="0" cy="396000"/>
          </a:xfrm>
          <a:prstGeom prst="straightConnector1">
            <a:avLst/>
          </a:prstGeom>
          <a:ln w="19050" cap="rnd">
            <a:solidFill>
              <a:srgbClr val="9151A0">
                <a:alpha val="38000"/>
              </a:srgbClr>
            </a:solidFill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>
            <a:extLst>
              <a:ext uri="{FF2B5EF4-FFF2-40B4-BE49-F238E27FC236}">
                <a16:creationId xmlns:a16="http://schemas.microsoft.com/office/drawing/2014/main" id="{40F6F28B-DC0F-C828-9CDD-B89ABFD17C8E}"/>
              </a:ext>
            </a:extLst>
          </p:cNvPr>
          <p:cNvCxnSpPr/>
          <p:nvPr/>
        </p:nvCxnSpPr>
        <p:spPr>
          <a:xfrm>
            <a:off x="1387892" y="1714092"/>
            <a:ext cx="0" cy="396000"/>
          </a:xfrm>
          <a:prstGeom prst="line">
            <a:avLst/>
          </a:prstGeom>
          <a:ln w="19050" cap="rnd">
            <a:solidFill>
              <a:srgbClr val="9151A0">
                <a:alpha val="38000"/>
              </a:srgbClr>
            </a:solidFill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>
            <a:extLst>
              <a:ext uri="{FF2B5EF4-FFF2-40B4-BE49-F238E27FC236}">
                <a16:creationId xmlns:a16="http://schemas.microsoft.com/office/drawing/2014/main" id="{82F5B5E7-6923-001B-8C87-FAE65C2614CE}"/>
              </a:ext>
            </a:extLst>
          </p:cNvPr>
          <p:cNvCxnSpPr/>
          <p:nvPr/>
        </p:nvCxnSpPr>
        <p:spPr>
          <a:xfrm>
            <a:off x="1330881" y="3357235"/>
            <a:ext cx="0" cy="396000"/>
          </a:xfrm>
          <a:prstGeom prst="line">
            <a:avLst/>
          </a:prstGeom>
          <a:ln w="19050" cap="rnd">
            <a:solidFill>
              <a:srgbClr val="9151A0">
                <a:alpha val="38000"/>
              </a:srgb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>
            <a:extLst>
              <a:ext uri="{FF2B5EF4-FFF2-40B4-BE49-F238E27FC236}">
                <a16:creationId xmlns:a16="http://schemas.microsoft.com/office/drawing/2014/main" id="{16ADBAD0-4174-0997-AD7D-E1DBE8D9CA60}"/>
              </a:ext>
            </a:extLst>
          </p:cNvPr>
          <p:cNvCxnSpPr>
            <a:cxnSpLocks/>
          </p:cNvCxnSpPr>
          <p:nvPr/>
        </p:nvCxnSpPr>
        <p:spPr>
          <a:xfrm>
            <a:off x="1337588" y="3756229"/>
            <a:ext cx="9036000" cy="0"/>
          </a:xfrm>
          <a:prstGeom prst="line">
            <a:avLst/>
          </a:prstGeom>
          <a:ln w="19050" cap="rnd">
            <a:solidFill>
              <a:srgbClr val="9151A0">
                <a:alpha val="38000"/>
              </a:srgb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Прямая со стрелкой 128">
            <a:extLst>
              <a:ext uri="{FF2B5EF4-FFF2-40B4-BE49-F238E27FC236}">
                <a16:creationId xmlns:a16="http://schemas.microsoft.com/office/drawing/2014/main" id="{CCF3E76C-A422-A747-7FDE-43C5CF5236AF}"/>
              </a:ext>
            </a:extLst>
          </p:cNvPr>
          <p:cNvCxnSpPr>
            <a:cxnSpLocks/>
          </p:cNvCxnSpPr>
          <p:nvPr/>
        </p:nvCxnSpPr>
        <p:spPr>
          <a:xfrm flipH="1" flipV="1">
            <a:off x="10383520" y="3426842"/>
            <a:ext cx="0" cy="326393"/>
          </a:xfrm>
          <a:prstGeom prst="straightConnector1">
            <a:avLst/>
          </a:prstGeom>
          <a:ln w="19050" cap="rnd">
            <a:solidFill>
              <a:srgbClr val="9151A0">
                <a:alpha val="38000"/>
              </a:srgbClr>
            </a:solidFill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Прямая соединительная линия 129">
            <a:extLst>
              <a:ext uri="{FF2B5EF4-FFF2-40B4-BE49-F238E27FC236}">
                <a16:creationId xmlns:a16="http://schemas.microsoft.com/office/drawing/2014/main" id="{FE75390A-19E2-EEF3-0E70-C8BDC40F60C0}"/>
              </a:ext>
            </a:extLst>
          </p:cNvPr>
          <p:cNvCxnSpPr/>
          <p:nvPr/>
        </p:nvCxnSpPr>
        <p:spPr>
          <a:xfrm>
            <a:off x="10383520" y="1730542"/>
            <a:ext cx="0" cy="396000"/>
          </a:xfrm>
          <a:prstGeom prst="line">
            <a:avLst/>
          </a:prstGeom>
          <a:ln w="19050" cap="rnd">
            <a:solidFill>
              <a:srgbClr val="9151A0">
                <a:alpha val="38000"/>
              </a:srgb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Прямая соединительная линия 130">
            <a:extLst>
              <a:ext uri="{FF2B5EF4-FFF2-40B4-BE49-F238E27FC236}">
                <a16:creationId xmlns:a16="http://schemas.microsoft.com/office/drawing/2014/main" id="{56841E30-ECF4-51A8-92A6-2E2D0142120C}"/>
              </a:ext>
            </a:extLst>
          </p:cNvPr>
          <p:cNvCxnSpPr>
            <a:cxnSpLocks/>
          </p:cNvCxnSpPr>
          <p:nvPr/>
        </p:nvCxnSpPr>
        <p:spPr>
          <a:xfrm>
            <a:off x="7833360" y="1730542"/>
            <a:ext cx="2550160" cy="0"/>
          </a:xfrm>
          <a:prstGeom prst="line">
            <a:avLst/>
          </a:prstGeom>
          <a:ln w="19050" cap="rnd">
            <a:solidFill>
              <a:srgbClr val="9151A0">
                <a:alpha val="38000"/>
              </a:srgb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Прямая со стрелкой 131">
            <a:extLst>
              <a:ext uri="{FF2B5EF4-FFF2-40B4-BE49-F238E27FC236}">
                <a16:creationId xmlns:a16="http://schemas.microsoft.com/office/drawing/2014/main" id="{22AEFBCA-7B20-AD64-D3C2-04BA5A9FC532}"/>
              </a:ext>
            </a:extLst>
          </p:cNvPr>
          <p:cNvCxnSpPr>
            <a:cxnSpLocks/>
          </p:cNvCxnSpPr>
          <p:nvPr/>
        </p:nvCxnSpPr>
        <p:spPr>
          <a:xfrm>
            <a:off x="7833360" y="1730542"/>
            <a:ext cx="0" cy="396000"/>
          </a:xfrm>
          <a:prstGeom prst="straightConnector1">
            <a:avLst/>
          </a:prstGeom>
          <a:ln w="19050" cap="rnd">
            <a:solidFill>
              <a:srgbClr val="9151A0">
                <a:alpha val="38000"/>
              </a:srgbClr>
            </a:solidFill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Прямая соединительная линия 132">
            <a:extLst>
              <a:ext uri="{FF2B5EF4-FFF2-40B4-BE49-F238E27FC236}">
                <a16:creationId xmlns:a16="http://schemas.microsoft.com/office/drawing/2014/main" id="{BE15D1A4-6A48-7F09-2DC3-C1F02E3AFC2D}"/>
              </a:ext>
            </a:extLst>
          </p:cNvPr>
          <p:cNvCxnSpPr>
            <a:cxnSpLocks/>
          </p:cNvCxnSpPr>
          <p:nvPr/>
        </p:nvCxnSpPr>
        <p:spPr>
          <a:xfrm>
            <a:off x="4439920" y="2553656"/>
            <a:ext cx="2879632" cy="0"/>
          </a:xfrm>
          <a:prstGeom prst="line">
            <a:avLst/>
          </a:prstGeom>
          <a:ln w="19050" cap="rnd">
            <a:solidFill>
              <a:srgbClr val="9151A0">
                <a:alpha val="38000"/>
              </a:srgbClr>
            </a:solidFill>
            <a:round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>
            <a:extLst>
              <a:ext uri="{FF2B5EF4-FFF2-40B4-BE49-F238E27FC236}">
                <a16:creationId xmlns:a16="http://schemas.microsoft.com/office/drawing/2014/main" id="{B86B2FDF-357C-5EEE-F6DE-47A63EC68725}"/>
              </a:ext>
            </a:extLst>
          </p:cNvPr>
          <p:cNvSpPr txBox="1"/>
          <p:nvPr/>
        </p:nvSpPr>
        <p:spPr>
          <a:xfrm>
            <a:off x="628815" y="2997220"/>
            <a:ext cx="143274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128ACB"/>
              </a:buClr>
              <a:defRPr/>
            </a:pPr>
            <a:r>
              <a:rPr lang="ru-RU" sz="1100" b="1" dirty="0" smtClean="0">
                <a:solidFill>
                  <a:srgbClr val="1D1346"/>
                </a:solidFill>
              </a:rPr>
              <a:t>Я – ЮЛ, ИП</a:t>
            </a:r>
            <a:endParaRPr lang="ru-RU" sz="1100" b="1" dirty="0">
              <a:solidFill>
                <a:srgbClr val="1D1346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41DDB0E1-803A-162F-07B5-A8949A1E7009}"/>
              </a:ext>
            </a:extLst>
          </p:cNvPr>
          <p:cNvSpPr txBox="1"/>
          <p:nvPr/>
        </p:nvSpPr>
        <p:spPr>
          <a:xfrm>
            <a:off x="3071950" y="2995955"/>
            <a:ext cx="178150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128ACB"/>
              </a:buClr>
              <a:defRPr/>
            </a:pPr>
            <a:r>
              <a:rPr lang="ru-RU" sz="1100" b="1" dirty="0" smtClean="0">
                <a:solidFill>
                  <a:srgbClr val="1D1346"/>
                </a:solidFill>
              </a:rPr>
              <a:t>Мой банк</a:t>
            </a:r>
            <a:endParaRPr lang="ru-RU" sz="1100" b="1" dirty="0">
              <a:solidFill>
                <a:srgbClr val="1D1346"/>
              </a:solidFill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1658BA0-8F9C-987C-89F3-DF9019EF1E7A}"/>
              </a:ext>
            </a:extLst>
          </p:cNvPr>
          <p:cNvSpPr txBox="1"/>
          <p:nvPr/>
        </p:nvSpPr>
        <p:spPr>
          <a:xfrm>
            <a:off x="9574427" y="2997220"/>
            <a:ext cx="1581253" cy="26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128ACB"/>
              </a:buClr>
              <a:defRPr/>
            </a:pPr>
            <a:r>
              <a:rPr lang="ru-RU" sz="1100" b="1" dirty="0" smtClean="0">
                <a:solidFill>
                  <a:srgbClr val="1D1346"/>
                </a:solidFill>
              </a:rPr>
              <a:t>Контрагент </a:t>
            </a:r>
            <a:endParaRPr lang="ru-RU" sz="1100" b="1" dirty="0">
              <a:solidFill>
                <a:srgbClr val="1D1346"/>
              </a:solidFill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E4348E7D-1AD2-9D56-38E0-994443A5EC32}"/>
              </a:ext>
            </a:extLst>
          </p:cNvPr>
          <p:cNvSpPr txBox="1"/>
          <p:nvPr/>
        </p:nvSpPr>
        <p:spPr>
          <a:xfrm>
            <a:off x="6942606" y="2998113"/>
            <a:ext cx="178150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128ACB"/>
              </a:buClr>
              <a:defRPr/>
            </a:pPr>
            <a:r>
              <a:rPr lang="ru-RU" sz="1100" b="1" dirty="0">
                <a:solidFill>
                  <a:srgbClr val="1D1346"/>
                </a:solidFill>
              </a:rPr>
              <a:t>Банк </a:t>
            </a:r>
            <a:r>
              <a:rPr lang="ru-RU" sz="1100" b="1" dirty="0" smtClean="0">
                <a:solidFill>
                  <a:srgbClr val="1D1346"/>
                </a:solidFill>
              </a:rPr>
              <a:t>контрагента</a:t>
            </a:r>
            <a:endParaRPr lang="ru-RU" sz="1100" b="1" dirty="0">
              <a:solidFill>
                <a:srgbClr val="1D1346"/>
              </a:solidFill>
            </a:endParaRPr>
          </a:p>
        </p:txBody>
      </p:sp>
      <p:sp>
        <p:nvSpPr>
          <p:cNvPr id="138" name="Овал 137">
            <a:extLst>
              <a:ext uri="{FF2B5EF4-FFF2-40B4-BE49-F238E27FC236}">
                <a16:creationId xmlns:a16="http://schemas.microsoft.com/office/drawing/2014/main" id="{1373AE9E-8B56-57DC-3E9E-D50172D33A60}"/>
              </a:ext>
            </a:extLst>
          </p:cNvPr>
          <p:cNvSpPr/>
          <p:nvPr/>
        </p:nvSpPr>
        <p:spPr>
          <a:xfrm>
            <a:off x="2277463" y="1570092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139" name="Овал 138">
            <a:extLst>
              <a:ext uri="{FF2B5EF4-FFF2-40B4-BE49-F238E27FC236}">
                <a16:creationId xmlns:a16="http://schemas.microsoft.com/office/drawing/2014/main" id="{A746258A-255B-4146-C941-EE6F1CAD6451}"/>
              </a:ext>
            </a:extLst>
          </p:cNvPr>
          <p:cNvSpPr/>
          <p:nvPr/>
        </p:nvSpPr>
        <p:spPr>
          <a:xfrm>
            <a:off x="2748788" y="1570092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140" name="Овал 139">
            <a:extLst>
              <a:ext uri="{FF2B5EF4-FFF2-40B4-BE49-F238E27FC236}">
                <a16:creationId xmlns:a16="http://schemas.microsoft.com/office/drawing/2014/main" id="{2C751E98-8EF0-DDBE-CFE9-5AB713FC8CF3}"/>
              </a:ext>
            </a:extLst>
          </p:cNvPr>
          <p:cNvSpPr/>
          <p:nvPr/>
        </p:nvSpPr>
        <p:spPr>
          <a:xfrm>
            <a:off x="5756281" y="3590038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141" name="Овал 140">
            <a:extLst>
              <a:ext uri="{FF2B5EF4-FFF2-40B4-BE49-F238E27FC236}">
                <a16:creationId xmlns:a16="http://schemas.microsoft.com/office/drawing/2014/main" id="{94534EFF-B7BF-8CA4-39D6-AFF105BD9808}"/>
              </a:ext>
            </a:extLst>
          </p:cNvPr>
          <p:cNvSpPr/>
          <p:nvPr/>
        </p:nvSpPr>
        <p:spPr>
          <a:xfrm>
            <a:off x="9063704" y="1570092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</a:p>
        </p:txBody>
      </p:sp>
      <p:sp>
        <p:nvSpPr>
          <p:cNvPr id="142" name="Овал 141">
            <a:extLst>
              <a:ext uri="{FF2B5EF4-FFF2-40B4-BE49-F238E27FC236}">
                <a16:creationId xmlns:a16="http://schemas.microsoft.com/office/drawing/2014/main" id="{2ECCE789-C2C2-B199-9CAE-B1B25D41FEED}"/>
              </a:ext>
            </a:extLst>
          </p:cNvPr>
          <p:cNvSpPr/>
          <p:nvPr/>
        </p:nvSpPr>
        <p:spPr>
          <a:xfrm>
            <a:off x="5756281" y="2409656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143" name="Овал 142">
            <a:extLst>
              <a:ext uri="{FF2B5EF4-FFF2-40B4-BE49-F238E27FC236}">
                <a16:creationId xmlns:a16="http://schemas.microsoft.com/office/drawing/2014/main" id="{4819B06C-D416-641C-3819-A180F0CBCB5B}"/>
              </a:ext>
            </a:extLst>
          </p:cNvPr>
          <p:cNvSpPr/>
          <p:nvPr/>
        </p:nvSpPr>
        <p:spPr>
          <a:xfrm>
            <a:off x="3990811" y="2156843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6</a:t>
            </a:r>
          </a:p>
        </p:txBody>
      </p:sp>
      <p:sp>
        <p:nvSpPr>
          <p:cNvPr id="144" name="Прямоугольник: скругленные углы 74">
            <a:extLst>
              <a:ext uri="{FF2B5EF4-FFF2-40B4-BE49-F238E27FC236}">
                <a16:creationId xmlns:a16="http://schemas.microsoft.com/office/drawing/2014/main" id="{22A445F0-B5DD-A612-1B91-D02541AE3AF3}"/>
              </a:ext>
            </a:extLst>
          </p:cNvPr>
          <p:cNvSpPr/>
          <p:nvPr/>
        </p:nvSpPr>
        <p:spPr>
          <a:xfrm>
            <a:off x="1256174" y="4171220"/>
            <a:ext cx="3134912" cy="517604"/>
          </a:xfrm>
          <a:prstGeom prst="round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Овал 144">
            <a:extLst>
              <a:ext uri="{FF2B5EF4-FFF2-40B4-BE49-F238E27FC236}">
                <a16:creationId xmlns:a16="http://schemas.microsoft.com/office/drawing/2014/main" id="{76093F2F-7E01-3F75-DF24-F731C1938274}"/>
              </a:ext>
            </a:extLst>
          </p:cNvPr>
          <p:cNvSpPr/>
          <p:nvPr/>
        </p:nvSpPr>
        <p:spPr>
          <a:xfrm>
            <a:off x="1112174" y="4286022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BA6DA864-6DB6-998C-F053-BB24EDDA8951}"/>
              </a:ext>
            </a:extLst>
          </p:cNvPr>
          <p:cNvSpPr txBox="1"/>
          <p:nvPr/>
        </p:nvSpPr>
        <p:spPr>
          <a:xfrm>
            <a:off x="1400174" y="4222957"/>
            <a:ext cx="287696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 smtClean="0">
                <a:solidFill>
                  <a:srgbClr val="1D1346"/>
                </a:solidFill>
              </a:rPr>
              <a:t>Мне нужно выставить </a:t>
            </a:r>
            <a:r>
              <a:rPr lang="ru-RU" sz="1100" dirty="0">
                <a:solidFill>
                  <a:srgbClr val="1D1346"/>
                </a:solidFill>
              </a:rPr>
              <a:t>счет моему контрагенту — нужна платежная ссылка</a:t>
            </a:r>
          </a:p>
        </p:txBody>
      </p:sp>
      <p:sp>
        <p:nvSpPr>
          <p:cNvPr id="147" name="Прямоугольник: скругленные углы 77">
            <a:extLst>
              <a:ext uri="{FF2B5EF4-FFF2-40B4-BE49-F238E27FC236}">
                <a16:creationId xmlns:a16="http://schemas.microsoft.com/office/drawing/2014/main" id="{6685625B-8041-B290-7D01-1C061C315362}"/>
              </a:ext>
            </a:extLst>
          </p:cNvPr>
          <p:cNvSpPr/>
          <p:nvPr/>
        </p:nvSpPr>
        <p:spPr>
          <a:xfrm>
            <a:off x="1256174" y="4973468"/>
            <a:ext cx="3134912" cy="517604"/>
          </a:xfrm>
          <a:prstGeom prst="round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Овал 147">
            <a:extLst>
              <a:ext uri="{FF2B5EF4-FFF2-40B4-BE49-F238E27FC236}">
                <a16:creationId xmlns:a16="http://schemas.microsoft.com/office/drawing/2014/main" id="{844AE487-7DF4-2149-347F-679F8FED5EB4}"/>
              </a:ext>
            </a:extLst>
          </p:cNvPr>
          <p:cNvSpPr/>
          <p:nvPr/>
        </p:nvSpPr>
        <p:spPr>
          <a:xfrm>
            <a:off x="1112174" y="5068453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E4854A49-2594-5D98-208E-652F49F08976}"/>
              </a:ext>
            </a:extLst>
          </p:cNvPr>
          <p:cNvSpPr txBox="1"/>
          <p:nvPr/>
        </p:nvSpPr>
        <p:spPr>
          <a:xfrm>
            <a:off x="1385148" y="5017929"/>
            <a:ext cx="287696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Платежная ссылка </a:t>
            </a:r>
            <a:r>
              <a:rPr lang="ru-RU" sz="1100" dirty="0" smtClean="0">
                <a:solidFill>
                  <a:srgbClr val="1D1346"/>
                </a:solidFill>
              </a:rPr>
              <a:t>сформирована, можно передать ее контрагенту</a:t>
            </a:r>
            <a:endParaRPr lang="ru-RU" sz="1100" dirty="0">
              <a:solidFill>
                <a:srgbClr val="1D1346"/>
              </a:solidFill>
            </a:endParaRPr>
          </a:p>
        </p:txBody>
      </p:sp>
      <p:sp>
        <p:nvSpPr>
          <p:cNvPr id="150" name="Прямоугольник: скругленные углы 80">
            <a:extLst>
              <a:ext uri="{FF2B5EF4-FFF2-40B4-BE49-F238E27FC236}">
                <a16:creationId xmlns:a16="http://schemas.microsoft.com/office/drawing/2014/main" id="{22EA739C-B8F2-825F-0C76-C36F087D19E3}"/>
              </a:ext>
            </a:extLst>
          </p:cNvPr>
          <p:cNvSpPr/>
          <p:nvPr/>
        </p:nvSpPr>
        <p:spPr>
          <a:xfrm>
            <a:off x="1249905" y="5736082"/>
            <a:ext cx="3134912" cy="517604"/>
          </a:xfrm>
          <a:prstGeom prst="round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Овал 150">
            <a:extLst>
              <a:ext uri="{FF2B5EF4-FFF2-40B4-BE49-F238E27FC236}">
                <a16:creationId xmlns:a16="http://schemas.microsoft.com/office/drawing/2014/main" id="{EB56186C-5E9F-3D3A-28AD-502CCF53DAE4}"/>
              </a:ext>
            </a:extLst>
          </p:cNvPr>
          <p:cNvSpPr/>
          <p:nvPr/>
        </p:nvSpPr>
        <p:spPr>
          <a:xfrm>
            <a:off x="1105905" y="5850884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A7CEFDAE-9D0C-53C2-6644-B15DC538A50C}"/>
              </a:ext>
            </a:extLst>
          </p:cNvPr>
          <p:cNvSpPr txBox="1"/>
          <p:nvPr/>
        </p:nvSpPr>
        <p:spPr>
          <a:xfrm>
            <a:off x="1378879" y="5852655"/>
            <a:ext cx="287696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Отдаю контрагенту ссылку для оплаты</a:t>
            </a:r>
          </a:p>
        </p:txBody>
      </p:sp>
      <p:sp>
        <p:nvSpPr>
          <p:cNvPr id="153" name="Прямоугольник: скругленные углы 83">
            <a:extLst>
              <a:ext uri="{FF2B5EF4-FFF2-40B4-BE49-F238E27FC236}">
                <a16:creationId xmlns:a16="http://schemas.microsoft.com/office/drawing/2014/main" id="{E52A9F71-C777-D866-4DA5-303C48F46FA4}"/>
              </a:ext>
            </a:extLst>
          </p:cNvPr>
          <p:cNvSpPr/>
          <p:nvPr/>
        </p:nvSpPr>
        <p:spPr>
          <a:xfrm>
            <a:off x="5015215" y="4171160"/>
            <a:ext cx="3134912" cy="517604"/>
          </a:xfrm>
          <a:prstGeom prst="round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Овал 153">
            <a:extLst>
              <a:ext uri="{FF2B5EF4-FFF2-40B4-BE49-F238E27FC236}">
                <a16:creationId xmlns:a16="http://schemas.microsoft.com/office/drawing/2014/main" id="{EC2E1F85-B5BE-62B9-E4BA-6D796F3E8658}"/>
              </a:ext>
            </a:extLst>
          </p:cNvPr>
          <p:cNvSpPr/>
          <p:nvPr/>
        </p:nvSpPr>
        <p:spPr>
          <a:xfrm>
            <a:off x="4871215" y="4285962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E0B398B2-8C02-A6E7-ED88-68B3777DF074}"/>
              </a:ext>
            </a:extLst>
          </p:cNvPr>
          <p:cNvSpPr txBox="1"/>
          <p:nvPr/>
        </p:nvSpPr>
        <p:spPr>
          <a:xfrm>
            <a:off x="5159215" y="4222897"/>
            <a:ext cx="287696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Требуется произвести оплату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по </a:t>
            </a:r>
            <a:r>
              <a:rPr lang="ru-RU" sz="1100" dirty="0">
                <a:solidFill>
                  <a:srgbClr val="1D1346"/>
                </a:solidFill>
              </a:rPr>
              <a:t>этой платежной ссылке</a:t>
            </a:r>
          </a:p>
        </p:txBody>
      </p:sp>
      <p:sp>
        <p:nvSpPr>
          <p:cNvPr id="156" name="Прямоугольник: скругленные углы 86">
            <a:extLst>
              <a:ext uri="{FF2B5EF4-FFF2-40B4-BE49-F238E27FC236}">
                <a16:creationId xmlns:a16="http://schemas.microsoft.com/office/drawing/2014/main" id="{3C16433C-61C6-D29F-778F-460BEC0BCA87}"/>
              </a:ext>
            </a:extLst>
          </p:cNvPr>
          <p:cNvSpPr/>
          <p:nvPr/>
        </p:nvSpPr>
        <p:spPr>
          <a:xfrm>
            <a:off x="5015215" y="4977782"/>
            <a:ext cx="3134912" cy="517604"/>
          </a:xfrm>
          <a:prstGeom prst="round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Овал 156">
            <a:extLst>
              <a:ext uri="{FF2B5EF4-FFF2-40B4-BE49-F238E27FC236}">
                <a16:creationId xmlns:a16="http://schemas.microsoft.com/office/drawing/2014/main" id="{6628298C-01BC-2876-8536-7DF5246E8547}"/>
              </a:ext>
            </a:extLst>
          </p:cNvPr>
          <p:cNvSpPr/>
          <p:nvPr/>
        </p:nvSpPr>
        <p:spPr>
          <a:xfrm>
            <a:off x="4871215" y="5092584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C6B2D0AF-DC35-2EFD-BC9F-EF9C9208997C}"/>
              </a:ext>
            </a:extLst>
          </p:cNvPr>
          <p:cNvSpPr txBox="1"/>
          <p:nvPr/>
        </p:nvSpPr>
        <p:spPr>
          <a:xfrm>
            <a:off x="5159215" y="5029519"/>
            <a:ext cx="287696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 smtClean="0">
                <a:solidFill>
                  <a:srgbClr val="1D1346"/>
                </a:solidFill>
              </a:rPr>
              <a:t>Банк контрагента проводит оплату</a:t>
            </a:r>
            <a:endParaRPr lang="ru-RU" sz="1100" dirty="0">
              <a:solidFill>
                <a:srgbClr val="1D1346"/>
              </a:solidFill>
            </a:endParaRPr>
          </a:p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Деньги переведены!</a:t>
            </a:r>
          </a:p>
        </p:txBody>
      </p:sp>
      <p:sp>
        <p:nvSpPr>
          <p:cNvPr id="159" name="Прямоугольник: скругленные углы 89">
            <a:extLst>
              <a:ext uri="{FF2B5EF4-FFF2-40B4-BE49-F238E27FC236}">
                <a16:creationId xmlns:a16="http://schemas.microsoft.com/office/drawing/2014/main" id="{D9D76E47-775E-3F2F-17A0-D31C3ABDF28A}"/>
              </a:ext>
            </a:extLst>
          </p:cNvPr>
          <p:cNvSpPr/>
          <p:nvPr/>
        </p:nvSpPr>
        <p:spPr>
          <a:xfrm>
            <a:off x="5012938" y="5732839"/>
            <a:ext cx="3134912" cy="517604"/>
          </a:xfrm>
          <a:prstGeom prst="round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0" name="Овал 159">
            <a:extLst>
              <a:ext uri="{FF2B5EF4-FFF2-40B4-BE49-F238E27FC236}">
                <a16:creationId xmlns:a16="http://schemas.microsoft.com/office/drawing/2014/main" id="{4BB3109C-1AEC-C8B2-0942-7F1384808813}"/>
              </a:ext>
            </a:extLst>
          </p:cNvPr>
          <p:cNvSpPr/>
          <p:nvPr/>
        </p:nvSpPr>
        <p:spPr>
          <a:xfrm>
            <a:off x="4868938" y="5847641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6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5BA4FA6E-EB54-3C78-5E32-C9A196507CB0}"/>
              </a:ext>
            </a:extLst>
          </p:cNvPr>
          <p:cNvSpPr txBox="1"/>
          <p:nvPr/>
        </p:nvSpPr>
        <p:spPr>
          <a:xfrm>
            <a:off x="5158237" y="5874031"/>
            <a:ext cx="287696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Деньги поступили на мой счет</a:t>
            </a:r>
          </a:p>
        </p:txBody>
      </p:sp>
      <p:grpSp>
        <p:nvGrpSpPr>
          <p:cNvPr id="162" name="Группа 161">
            <a:extLst>
              <a:ext uri="{FF2B5EF4-FFF2-40B4-BE49-F238E27FC236}">
                <a16:creationId xmlns:a16="http://schemas.microsoft.com/office/drawing/2014/main" id="{835BE615-FE7A-3040-9C54-B596E9E532D8}"/>
              </a:ext>
            </a:extLst>
          </p:cNvPr>
          <p:cNvGrpSpPr/>
          <p:nvPr/>
        </p:nvGrpSpPr>
        <p:grpSpPr>
          <a:xfrm>
            <a:off x="-12620" y="6792119"/>
            <a:ext cx="2921044" cy="72000"/>
            <a:chOff x="9019496" y="1944288"/>
            <a:chExt cx="2921044" cy="85869"/>
          </a:xfrm>
        </p:grpSpPr>
        <p:sp>
          <p:nvSpPr>
            <p:cNvPr id="163" name="Прямоугольник 162">
              <a:extLst>
                <a:ext uri="{FF2B5EF4-FFF2-40B4-BE49-F238E27FC236}">
                  <a16:creationId xmlns:a16="http://schemas.microsoft.com/office/drawing/2014/main" id="{B342536F-661A-76D7-ACF3-1D0842B60FA6}"/>
                </a:ext>
              </a:extLst>
            </p:cNvPr>
            <p:cNvSpPr/>
            <p:nvPr/>
          </p:nvSpPr>
          <p:spPr>
            <a:xfrm>
              <a:off x="9019496" y="1944289"/>
              <a:ext cx="306005" cy="85868"/>
            </a:xfrm>
            <a:prstGeom prst="rect">
              <a:avLst/>
            </a:prstGeom>
            <a:solidFill>
              <a:srgbClr val="128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4" name="Прямоугольник 163">
              <a:extLst>
                <a:ext uri="{FF2B5EF4-FFF2-40B4-BE49-F238E27FC236}">
                  <a16:creationId xmlns:a16="http://schemas.microsoft.com/office/drawing/2014/main" id="{8145C6A9-697B-0B9B-B682-8F3698C24E29}"/>
                </a:ext>
              </a:extLst>
            </p:cNvPr>
            <p:cNvSpPr/>
            <p:nvPr/>
          </p:nvSpPr>
          <p:spPr>
            <a:xfrm>
              <a:off x="9325501" y="1944289"/>
              <a:ext cx="306005" cy="85868"/>
            </a:xfrm>
            <a:prstGeom prst="rect">
              <a:avLst/>
            </a:prstGeom>
            <a:solidFill>
              <a:srgbClr val="0C84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5" name="Прямоугольник 164">
              <a:extLst>
                <a:ext uri="{FF2B5EF4-FFF2-40B4-BE49-F238E27FC236}">
                  <a16:creationId xmlns:a16="http://schemas.microsoft.com/office/drawing/2014/main" id="{A419C09C-B22B-B1E0-08E5-2D55FB573FED}"/>
                </a:ext>
              </a:extLst>
            </p:cNvPr>
            <p:cNvSpPr/>
            <p:nvPr/>
          </p:nvSpPr>
          <p:spPr>
            <a:xfrm>
              <a:off x="9631506" y="1944289"/>
              <a:ext cx="389034" cy="85868"/>
            </a:xfrm>
            <a:prstGeom prst="rect">
              <a:avLst/>
            </a:prstGeom>
            <a:solidFill>
              <a:srgbClr val="60BB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6" name="Прямоугольник 165">
              <a:extLst>
                <a:ext uri="{FF2B5EF4-FFF2-40B4-BE49-F238E27FC236}">
                  <a16:creationId xmlns:a16="http://schemas.microsoft.com/office/drawing/2014/main" id="{C99EAB54-97AE-5BBD-0467-3C3CC058CC17}"/>
                </a:ext>
              </a:extLst>
            </p:cNvPr>
            <p:cNvSpPr/>
            <p:nvPr/>
          </p:nvSpPr>
          <p:spPr>
            <a:xfrm>
              <a:off x="10020540" y="1944288"/>
              <a:ext cx="449340" cy="85868"/>
            </a:xfrm>
            <a:prstGeom prst="rect">
              <a:avLst/>
            </a:prstGeom>
            <a:solidFill>
              <a:srgbClr val="FBB8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7" name="Прямоугольник 166">
              <a:extLst>
                <a:ext uri="{FF2B5EF4-FFF2-40B4-BE49-F238E27FC236}">
                  <a16:creationId xmlns:a16="http://schemas.microsoft.com/office/drawing/2014/main" id="{7897B06C-DFAE-91CB-21ED-8BF3364A221C}"/>
                </a:ext>
              </a:extLst>
            </p:cNvPr>
            <p:cNvSpPr/>
            <p:nvPr/>
          </p:nvSpPr>
          <p:spPr>
            <a:xfrm>
              <a:off x="10469880" y="1944288"/>
              <a:ext cx="293009" cy="85868"/>
            </a:xfrm>
            <a:prstGeom prst="rect">
              <a:avLst/>
            </a:prstGeom>
            <a:solidFill>
              <a:srgbClr val="F477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8" name="Прямоугольник 167">
              <a:extLst>
                <a:ext uri="{FF2B5EF4-FFF2-40B4-BE49-F238E27FC236}">
                  <a16:creationId xmlns:a16="http://schemas.microsoft.com/office/drawing/2014/main" id="{166B8633-3840-2BC2-8576-0A68ECF92F8A}"/>
                </a:ext>
              </a:extLst>
            </p:cNvPr>
            <p:cNvSpPr/>
            <p:nvPr/>
          </p:nvSpPr>
          <p:spPr>
            <a:xfrm>
              <a:off x="10743296" y="1944288"/>
              <a:ext cx="501284" cy="85868"/>
            </a:xfrm>
            <a:prstGeom prst="rect">
              <a:avLst/>
            </a:prstGeom>
            <a:solidFill>
              <a:srgbClr val="DB1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9" name="Прямоугольник 168">
              <a:extLst>
                <a:ext uri="{FF2B5EF4-FFF2-40B4-BE49-F238E27FC236}">
                  <a16:creationId xmlns:a16="http://schemas.microsoft.com/office/drawing/2014/main" id="{BA266B20-56BE-FFB8-568E-1D0D0B56AD9C}"/>
                </a:ext>
              </a:extLst>
            </p:cNvPr>
            <p:cNvSpPr/>
            <p:nvPr/>
          </p:nvSpPr>
          <p:spPr>
            <a:xfrm>
              <a:off x="11221531" y="1944288"/>
              <a:ext cx="501284" cy="85868"/>
            </a:xfrm>
            <a:prstGeom prst="rect">
              <a:avLst/>
            </a:prstGeom>
            <a:solidFill>
              <a:srgbClr val="915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0" name="Прямоугольник 169">
              <a:extLst>
                <a:ext uri="{FF2B5EF4-FFF2-40B4-BE49-F238E27FC236}">
                  <a16:creationId xmlns:a16="http://schemas.microsoft.com/office/drawing/2014/main" id="{36C0E573-92C1-0DAC-1C4B-9D3169D015B7}"/>
                </a:ext>
              </a:extLst>
            </p:cNvPr>
            <p:cNvSpPr/>
            <p:nvPr/>
          </p:nvSpPr>
          <p:spPr>
            <a:xfrm>
              <a:off x="11711291" y="1944288"/>
              <a:ext cx="229249" cy="85868"/>
            </a:xfrm>
            <a:prstGeom prst="rect">
              <a:avLst/>
            </a:prstGeom>
            <a:solidFill>
              <a:srgbClr val="575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5" name="Прямоугольник: скругленные углы 89">
            <a:extLst>
              <a:ext uri="{FF2B5EF4-FFF2-40B4-BE49-F238E27FC236}">
                <a16:creationId xmlns:a16="http://schemas.microsoft.com/office/drawing/2014/main" id="{D9D76E47-775E-3F2F-17A0-D31C3ABDF28A}"/>
              </a:ext>
            </a:extLst>
          </p:cNvPr>
          <p:cNvSpPr/>
          <p:nvPr/>
        </p:nvSpPr>
        <p:spPr>
          <a:xfrm>
            <a:off x="8774256" y="4171160"/>
            <a:ext cx="3134912" cy="517604"/>
          </a:xfrm>
          <a:prstGeom prst="round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4BB3109C-1AEC-C8B2-0942-7F1384808813}"/>
              </a:ext>
            </a:extLst>
          </p:cNvPr>
          <p:cNvSpPr/>
          <p:nvPr/>
        </p:nvSpPr>
        <p:spPr>
          <a:xfrm>
            <a:off x="8630256" y="4285962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BA4FA6E-EB54-3C78-5E32-C9A196507CB0}"/>
              </a:ext>
            </a:extLst>
          </p:cNvPr>
          <p:cNvSpPr txBox="1"/>
          <p:nvPr/>
        </p:nvSpPr>
        <p:spPr>
          <a:xfrm>
            <a:off x="8919555" y="4312352"/>
            <a:ext cx="287696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 smtClean="0">
                <a:solidFill>
                  <a:srgbClr val="1D1346"/>
                </a:solidFill>
              </a:rPr>
              <a:t>Оплата зачислена</a:t>
            </a:r>
            <a:endParaRPr lang="ru-RU" sz="1100" dirty="0">
              <a:solidFill>
                <a:srgbClr val="1D1346"/>
              </a:solidFill>
            </a:endParaRPr>
          </a:p>
        </p:txBody>
      </p:sp>
      <p:cxnSp>
        <p:nvCxnSpPr>
          <p:cNvPr id="58" name="Прямая соединительная линия 57">
            <a:extLst>
              <a:ext uri="{FF2B5EF4-FFF2-40B4-BE49-F238E27FC236}">
                <a16:creationId xmlns:a16="http://schemas.microsoft.com/office/drawing/2014/main" id="{BE15D1A4-6A48-7F09-2DC3-C1F02E3AFC2D}"/>
              </a:ext>
            </a:extLst>
          </p:cNvPr>
          <p:cNvCxnSpPr>
            <a:cxnSpLocks/>
          </p:cNvCxnSpPr>
          <p:nvPr/>
        </p:nvCxnSpPr>
        <p:spPr>
          <a:xfrm>
            <a:off x="1889922" y="2545541"/>
            <a:ext cx="1476000" cy="0"/>
          </a:xfrm>
          <a:prstGeom prst="line">
            <a:avLst/>
          </a:prstGeom>
          <a:ln w="19050" cap="rnd">
            <a:solidFill>
              <a:srgbClr val="9151A0">
                <a:alpha val="38000"/>
              </a:srgbClr>
            </a:solidFill>
            <a:round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Овал 60">
            <a:extLst>
              <a:ext uri="{FF2B5EF4-FFF2-40B4-BE49-F238E27FC236}">
                <a16:creationId xmlns:a16="http://schemas.microsoft.com/office/drawing/2014/main" id="{2ECCE789-C2C2-B199-9CAE-B1B25D41FEED}"/>
              </a:ext>
            </a:extLst>
          </p:cNvPr>
          <p:cNvSpPr/>
          <p:nvPr/>
        </p:nvSpPr>
        <p:spPr>
          <a:xfrm>
            <a:off x="2557873" y="2390052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8836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F6C49E-453F-FB20-1B59-C0ED58490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F4BDA9D2-A5FB-0182-B8ED-758F5FFB3E00}"/>
              </a:ext>
            </a:extLst>
          </p:cNvPr>
          <p:cNvSpPr/>
          <p:nvPr/>
        </p:nvSpPr>
        <p:spPr>
          <a:xfrm>
            <a:off x="-14454" y="1128446"/>
            <a:ext cx="12192000" cy="1984066"/>
          </a:xfrm>
          <a:prstGeom prst="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Нижний колонтитул 20">
            <a:extLst>
              <a:ext uri="{FF2B5EF4-FFF2-40B4-BE49-F238E27FC236}">
                <a16:creationId xmlns:a16="http://schemas.microsoft.com/office/drawing/2014/main" id="{11E7797E-AA2A-BEF6-B74F-DEEDD8891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62480" y="423763"/>
            <a:ext cx="8105661" cy="324001"/>
          </a:xfrm>
        </p:spPr>
        <p:txBody>
          <a:bodyPr/>
          <a:lstStyle/>
          <a:p>
            <a:r>
              <a:rPr lang="ru-RU" sz="2000" dirty="0" smtClean="0">
                <a:solidFill>
                  <a:srgbClr val="1D1346"/>
                </a:solidFill>
                <a:sym typeface="GothamPro-Light"/>
              </a:rPr>
              <a:t>Программа лояльности АО «НСПК»</a:t>
            </a:r>
            <a:endParaRPr lang="ru-RU" sz="2000" dirty="0">
              <a:solidFill>
                <a:srgbClr val="1D1346"/>
              </a:solidFill>
              <a:sym typeface="GothamPro-Light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4AB9A91-F334-4159-144C-F8000024A844}"/>
              </a:ext>
            </a:extLst>
          </p:cNvPr>
          <p:cNvGrpSpPr/>
          <p:nvPr/>
        </p:nvGrpSpPr>
        <p:grpSpPr>
          <a:xfrm>
            <a:off x="0" y="3111519"/>
            <a:ext cx="2921044" cy="72000"/>
            <a:chOff x="9019496" y="1944288"/>
            <a:chExt cx="2921044" cy="85869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C14A405-D893-C7C3-B5E8-FCF3E176F745}"/>
                </a:ext>
              </a:extLst>
            </p:cNvPr>
            <p:cNvSpPr/>
            <p:nvPr/>
          </p:nvSpPr>
          <p:spPr>
            <a:xfrm>
              <a:off x="9019496" y="1944289"/>
              <a:ext cx="306005" cy="85868"/>
            </a:xfrm>
            <a:prstGeom prst="rect">
              <a:avLst/>
            </a:prstGeom>
            <a:solidFill>
              <a:srgbClr val="128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2E933CFF-8FFF-85B7-8E52-A64C7FB39248}"/>
                </a:ext>
              </a:extLst>
            </p:cNvPr>
            <p:cNvSpPr/>
            <p:nvPr/>
          </p:nvSpPr>
          <p:spPr>
            <a:xfrm>
              <a:off x="9325501" y="1944289"/>
              <a:ext cx="306005" cy="85868"/>
            </a:xfrm>
            <a:prstGeom prst="rect">
              <a:avLst/>
            </a:prstGeom>
            <a:solidFill>
              <a:srgbClr val="0C84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E8F56111-25A3-807A-2F69-B6D8841C18D8}"/>
                </a:ext>
              </a:extLst>
            </p:cNvPr>
            <p:cNvSpPr/>
            <p:nvPr/>
          </p:nvSpPr>
          <p:spPr>
            <a:xfrm>
              <a:off x="9631506" y="1944289"/>
              <a:ext cx="389034" cy="85868"/>
            </a:xfrm>
            <a:prstGeom prst="rect">
              <a:avLst/>
            </a:prstGeom>
            <a:solidFill>
              <a:srgbClr val="60BB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2AF926E0-22FC-7D12-1422-AD4321B9F8BF}"/>
                </a:ext>
              </a:extLst>
            </p:cNvPr>
            <p:cNvSpPr/>
            <p:nvPr/>
          </p:nvSpPr>
          <p:spPr>
            <a:xfrm>
              <a:off x="10020540" y="1944288"/>
              <a:ext cx="449340" cy="85868"/>
            </a:xfrm>
            <a:prstGeom prst="rect">
              <a:avLst/>
            </a:prstGeom>
            <a:solidFill>
              <a:srgbClr val="FBB8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5675690A-8C6C-A9FA-271D-B22908896382}"/>
                </a:ext>
              </a:extLst>
            </p:cNvPr>
            <p:cNvSpPr/>
            <p:nvPr/>
          </p:nvSpPr>
          <p:spPr>
            <a:xfrm>
              <a:off x="10469880" y="1944288"/>
              <a:ext cx="293009" cy="85868"/>
            </a:xfrm>
            <a:prstGeom prst="rect">
              <a:avLst/>
            </a:prstGeom>
            <a:solidFill>
              <a:srgbClr val="F477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8BE7C4D4-8690-4DB6-BFC8-7C624472B463}"/>
                </a:ext>
              </a:extLst>
            </p:cNvPr>
            <p:cNvSpPr/>
            <p:nvPr/>
          </p:nvSpPr>
          <p:spPr>
            <a:xfrm>
              <a:off x="10743296" y="1944288"/>
              <a:ext cx="501284" cy="85868"/>
            </a:xfrm>
            <a:prstGeom prst="rect">
              <a:avLst/>
            </a:prstGeom>
            <a:solidFill>
              <a:srgbClr val="DB1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438C5819-B3B3-8A6B-0A8C-F7F6182547BE}"/>
                </a:ext>
              </a:extLst>
            </p:cNvPr>
            <p:cNvSpPr/>
            <p:nvPr/>
          </p:nvSpPr>
          <p:spPr>
            <a:xfrm>
              <a:off x="11221531" y="1944288"/>
              <a:ext cx="501284" cy="85868"/>
            </a:xfrm>
            <a:prstGeom prst="rect">
              <a:avLst/>
            </a:prstGeom>
            <a:solidFill>
              <a:srgbClr val="915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5F7ABFB6-E646-4E33-2021-24C48F291964}"/>
                </a:ext>
              </a:extLst>
            </p:cNvPr>
            <p:cNvSpPr/>
            <p:nvPr/>
          </p:nvSpPr>
          <p:spPr>
            <a:xfrm>
              <a:off x="11711291" y="1944288"/>
              <a:ext cx="229249" cy="85868"/>
            </a:xfrm>
            <a:prstGeom prst="rect">
              <a:avLst/>
            </a:prstGeom>
            <a:solidFill>
              <a:srgbClr val="575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96B4064-0C74-5134-1919-CC418F3A46F5}"/>
              </a:ext>
            </a:extLst>
          </p:cNvPr>
          <p:cNvSpPr txBox="1"/>
          <p:nvPr/>
        </p:nvSpPr>
        <p:spPr>
          <a:xfrm>
            <a:off x="526545" y="3547812"/>
            <a:ext cx="38280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b="1" dirty="0">
                <a:solidFill>
                  <a:srgbClr val="DB195B"/>
                </a:solidFill>
              </a:rPr>
              <a:t>3 простых шага</a:t>
            </a:r>
            <a:r>
              <a:rPr lang="ru-RU" b="1" dirty="0">
                <a:solidFill>
                  <a:srgbClr val="1D1346"/>
                </a:solidFill>
              </a:rPr>
              <a:t>, </a:t>
            </a:r>
            <a:r>
              <a:rPr lang="ru-RU" b="1" dirty="0" smtClean="0">
                <a:solidFill>
                  <a:srgbClr val="1D1346"/>
                </a:solidFill>
              </a:rPr>
              <a:t/>
            </a:r>
            <a:br>
              <a:rPr lang="ru-RU" b="1" dirty="0" smtClean="0">
                <a:solidFill>
                  <a:srgbClr val="1D1346"/>
                </a:solidFill>
              </a:rPr>
            </a:br>
            <a:r>
              <a:rPr lang="ru-RU" b="1" dirty="0" smtClean="0">
                <a:solidFill>
                  <a:srgbClr val="1D1346"/>
                </a:solidFill>
              </a:rPr>
              <a:t>чтобы подключиться </a:t>
            </a:r>
            <a:br>
              <a:rPr lang="ru-RU" b="1" dirty="0" smtClean="0">
                <a:solidFill>
                  <a:srgbClr val="1D1346"/>
                </a:solidFill>
              </a:rPr>
            </a:br>
            <a:r>
              <a:rPr lang="ru-RU" b="1" dirty="0" smtClean="0">
                <a:solidFill>
                  <a:srgbClr val="1D1346"/>
                </a:solidFill>
              </a:rPr>
              <a:t>к программе лояльности</a:t>
            </a:r>
            <a:endParaRPr lang="ru-RU" b="1" dirty="0">
              <a:solidFill>
                <a:srgbClr val="1D1346"/>
              </a:solidFill>
            </a:endParaRP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9200B09F-FF7F-97AB-6DD8-A1D3688A9DE7}"/>
              </a:ext>
            </a:extLst>
          </p:cNvPr>
          <p:cNvSpPr/>
          <p:nvPr/>
        </p:nvSpPr>
        <p:spPr>
          <a:xfrm>
            <a:off x="635035" y="4617856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F5B9520-2131-C2B1-4260-5118A79A38A2}"/>
              </a:ext>
            </a:extLst>
          </p:cNvPr>
          <p:cNvSpPr txBox="1"/>
          <p:nvPr/>
        </p:nvSpPr>
        <p:spPr>
          <a:xfrm>
            <a:off x="1008351" y="4603154"/>
            <a:ext cx="286438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b="1" dirty="0">
                <a:solidFill>
                  <a:srgbClr val="1D1346"/>
                </a:solidFill>
              </a:rPr>
              <a:t>Заполните анкету </a:t>
            </a:r>
            <a:r>
              <a:rPr lang="ru-RU" sz="1100" dirty="0">
                <a:solidFill>
                  <a:srgbClr val="1D1346"/>
                </a:solidFill>
              </a:rPr>
              <a:t>на сайте </a:t>
            </a:r>
            <a:r>
              <a:rPr lang="ru-RU" sz="1100" u="sng" dirty="0">
                <a:solidFill>
                  <a:srgbClr val="1D1346"/>
                </a:solidFill>
              </a:rPr>
              <a:t>vamprivet.ru</a:t>
            </a:r>
            <a:r>
              <a:rPr lang="ru-RU" sz="1100" dirty="0">
                <a:solidFill>
                  <a:srgbClr val="1D1346"/>
                </a:solidFill>
              </a:rPr>
              <a:t>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и </a:t>
            </a:r>
            <a:r>
              <a:rPr lang="ru-RU" sz="1100" dirty="0">
                <a:solidFill>
                  <a:srgbClr val="1D1346"/>
                </a:solidFill>
              </a:rPr>
              <a:t>получите доступ в личный кабинет партнёра</a:t>
            </a:r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B8B3DD26-0456-DDFC-5710-21A1306187EF}"/>
              </a:ext>
            </a:extLst>
          </p:cNvPr>
          <p:cNvSpPr/>
          <p:nvPr/>
        </p:nvSpPr>
        <p:spPr>
          <a:xfrm>
            <a:off x="635035" y="5263235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1D5E218-AC83-DB93-6D38-0BD06A11596D}"/>
              </a:ext>
            </a:extLst>
          </p:cNvPr>
          <p:cNvSpPr txBox="1"/>
          <p:nvPr/>
        </p:nvSpPr>
        <p:spPr>
          <a:xfrm>
            <a:off x="1008351" y="5234326"/>
            <a:ext cx="286438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Подайте </a:t>
            </a:r>
            <a:r>
              <a:rPr lang="ru-RU" sz="1100" b="1" dirty="0">
                <a:solidFill>
                  <a:srgbClr val="1D1346"/>
                </a:solidFill>
              </a:rPr>
              <a:t>онлайн-заявление </a:t>
            </a:r>
            <a:r>
              <a:rPr lang="ru-RU" sz="1100" b="1" dirty="0" smtClean="0">
                <a:solidFill>
                  <a:srgbClr val="1D1346"/>
                </a:solidFill>
              </a:rPr>
              <a:t/>
            </a:r>
            <a:br>
              <a:rPr lang="ru-RU" sz="1100" b="1" dirty="0" smtClean="0">
                <a:solidFill>
                  <a:srgbClr val="1D1346"/>
                </a:solidFill>
              </a:rPr>
            </a:br>
            <a:r>
              <a:rPr lang="ru-RU" sz="1100" b="1" dirty="0" smtClean="0">
                <a:solidFill>
                  <a:srgbClr val="1D1346"/>
                </a:solidFill>
              </a:rPr>
              <a:t>на </a:t>
            </a:r>
            <a:r>
              <a:rPr lang="ru-RU" sz="1100" b="1" dirty="0">
                <a:solidFill>
                  <a:srgbClr val="1D1346"/>
                </a:solidFill>
              </a:rPr>
              <a:t>присоединение </a:t>
            </a:r>
            <a:r>
              <a:rPr lang="ru-RU" sz="1100" dirty="0">
                <a:solidFill>
                  <a:srgbClr val="1D1346"/>
                </a:solidFill>
              </a:rPr>
              <a:t>к Программе лояльности и получите одобрение</a:t>
            </a:r>
          </a:p>
        </p:txBody>
      </p:sp>
      <p:sp>
        <p:nvSpPr>
          <p:cNvPr id="41" name="Овал 40">
            <a:extLst>
              <a:ext uri="{FF2B5EF4-FFF2-40B4-BE49-F238E27FC236}">
                <a16:creationId xmlns:a16="http://schemas.microsoft.com/office/drawing/2014/main" id="{5D491E62-F6D7-1568-B274-297B8A0568B1}"/>
              </a:ext>
            </a:extLst>
          </p:cNvPr>
          <p:cNvSpPr/>
          <p:nvPr/>
        </p:nvSpPr>
        <p:spPr>
          <a:xfrm>
            <a:off x="635035" y="5952517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BB253B0-4EE2-6D4D-AF15-07B40B1B8A76}"/>
              </a:ext>
            </a:extLst>
          </p:cNvPr>
          <p:cNvSpPr txBox="1"/>
          <p:nvPr/>
        </p:nvSpPr>
        <p:spPr>
          <a:xfrm>
            <a:off x="1008351" y="5923608"/>
            <a:ext cx="28643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b="1" dirty="0">
                <a:solidFill>
                  <a:srgbClr val="1D1346"/>
                </a:solidFill>
              </a:rPr>
              <a:t>Все готово!</a:t>
            </a:r>
          </a:p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Можно запускать акцию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A0291B7-4758-09A1-6E90-59CA165126F6}"/>
              </a:ext>
            </a:extLst>
          </p:cNvPr>
          <p:cNvSpPr txBox="1"/>
          <p:nvPr/>
        </p:nvSpPr>
        <p:spPr>
          <a:xfrm>
            <a:off x="526545" y="2194996"/>
            <a:ext cx="228015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Общая</a:t>
            </a: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программа лояльности</a:t>
            </a: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для держателей карт «Мир» </a:t>
            </a:r>
            <a:b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 пользователей СБП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DB195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A0291B7-4758-09A1-6E90-59CA165126F6}"/>
              </a:ext>
            </a:extLst>
          </p:cNvPr>
          <p:cNvSpPr txBox="1"/>
          <p:nvPr/>
        </p:nvSpPr>
        <p:spPr>
          <a:xfrm>
            <a:off x="3209529" y="2194996"/>
            <a:ext cx="22900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Широкий</a:t>
            </a: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охват аудитории </a:t>
            </a: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– потенциальных</a:t>
            </a:r>
            <a:r>
              <a:rPr lang="ru-RU" sz="1200" b="1" noProof="0" dirty="0" smtClean="0">
                <a:solidFill>
                  <a:srgbClr val="1D1346"/>
                </a:solidFill>
                <a:latin typeface="Arial"/>
              </a:rPr>
              <a:t> клиентов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1D1346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A0291B7-4758-09A1-6E90-59CA165126F6}"/>
              </a:ext>
            </a:extLst>
          </p:cNvPr>
          <p:cNvSpPr txBox="1"/>
          <p:nvPr/>
        </p:nvSpPr>
        <p:spPr>
          <a:xfrm>
            <a:off x="6081546" y="2194996"/>
            <a:ext cx="26179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Мгновенное</a:t>
            </a: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</a:rPr>
              <a:t>зачисление кешбэка при оплате через СБП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1D1346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A0291B7-4758-09A1-6E90-59CA165126F6}"/>
              </a:ext>
            </a:extLst>
          </p:cNvPr>
          <p:cNvSpPr txBox="1"/>
          <p:nvPr/>
        </p:nvSpPr>
        <p:spPr>
          <a:xfrm>
            <a:off x="9067023" y="2194996"/>
            <a:ext cx="26931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Бизнес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самостоятельно</a:t>
            </a: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финансирует выплату </a:t>
            </a:r>
            <a:r>
              <a:rPr kumimoji="0" lang="ru-RU" sz="1200" b="1" i="0" u="none" strike="noStrike" kern="1200" cap="none" spc="0" normalizeH="0" noProof="0" dirty="0" err="1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</a:rPr>
              <a:t>кешбэков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1D1346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DE9808F-B328-5E8B-2860-8B2A039566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38" y="1308143"/>
            <a:ext cx="772826" cy="772826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407A26E9-13C4-8281-D5E5-9FA6CAC2A2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417" y="1334575"/>
            <a:ext cx="775586" cy="775586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803AB9C-FCC0-CABF-93EF-30680984D8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546" y="1435100"/>
            <a:ext cx="679922" cy="679922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17A098F2-37F3-0842-2F94-CDDE52FED0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1940" y="1444666"/>
            <a:ext cx="689387" cy="68938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196B4064-0C74-5134-1919-CC418F3A46F5}"/>
              </a:ext>
            </a:extLst>
          </p:cNvPr>
          <p:cNvSpPr txBox="1"/>
          <p:nvPr/>
        </p:nvSpPr>
        <p:spPr>
          <a:xfrm>
            <a:off x="4167545" y="3547812"/>
            <a:ext cx="3828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b="1" dirty="0" smtClean="0">
                <a:solidFill>
                  <a:srgbClr val="DB195B"/>
                </a:solidFill>
              </a:rPr>
              <a:t>Доступные </a:t>
            </a:r>
            <a:r>
              <a:rPr lang="ru-RU" b="1" dirty="0" smtClean="0">
                <a:solidFill>
                  <a:srgbClr val="1D1346"/>
                </a:solidFill>
              </a:rPr>
              <a:t>механики</a:t>
            </a:r>
            <a:endParaRPr lang="ru-RU" b="1" dirty="0">
              <a:solidFill>
                <a:srgbClr val="1D1346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F5B9520-2131-C2B1-4260-5118A79A38A2}"/>
              </a:ext>
            </a:extLst>
          </p:cNvPr>
          <p:cNvSpPr txBox="1"/>
          <p:nvPr/>
        </p:nvSpPr>
        <p:spPr>
          <a:xfrm>
            <a:off x="4556194" y="4185311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b="1" dirty="0" smtClean="0">
                <a:solidFill>
                  <a:srgbClr val="1D1346"/>
                </a:solidFill>
              </a:rPr>
              <a:t>Массовые акции</a:t>
            </a:r>
            <a:endParaRPr lang="ru-RU" sz="1100" dirty="0">
              <a:solidFill>
                <a:srgbClr val="1D1346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1D5E218-AC83-DB93-6D38-0BD06A11596D}"/>
              </a:ext>
            </a:extLst>
          </p:cNvPr>
          <p:cNvSpPr txBox="1"/>
          <p:nvPr/>
        </p:nvSpPr>
        <p:spPr>
          <a:xfrm>
            <a:off x="4556194" y="4594239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 smtClean="0">
                <a:solidFill>
                  <a:srgbClr val="1D1346"/>
                </a:solidFill>
              </a:rPr>
              <a:t>Акции с </a:t>
            </a:r>
            <a:r>
              <a:rPr lang="ru-RU" sz="1100" b="1" dirty="0" err="1" smtClean="0">
                <a:solidFill>
                  <a:srgbClr val="1D1346"/>
                </a:solidFill>
              </a:rPr>
              <a:t>промокодами</a:t>
            </a:r>
            <a:endParaRPr lang="ru-RU" sz="1100" b="1" dirty="0">
              <a:solidFill>
                <a:srgbClr val="1D1346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BB253B0-4EE2-6D4D-AF15-07B40B1B8A76}"/>
              </a:ext>
            </a:extLst>
          </p:cNvPr>
          <p:cNvSpPr txBox="1"/>
          <p:nvPr/>
        </p:nvSpPr>
        <p:spPr>
          <a:xfrm>
            <a:off x="4556194" y="5719543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b="1" dirty="0" err="1" smtClean="0">
                <a:solidFill>
                  <a:srgbClr val="1D1346"/>
                </a:solidFill>
              </a:rPr>
              <a:t>Геймификационная</a:t>
            </a:r>
            <a:r>
              <a:rPr lang="ru-RU" sz="1100" b="1" dirty="0" smtClean="0">
                <a:solidFill>
                  <a:srgbClr val="1D1346"/>
                </a:solidFill>
              </a:rPr>
              <a:t> </a:t>
            </a:r>
            <a:r>
              <a:rPr lang="ru-RU" sz="1100" b="1" dirty="0">
                <a:solidFill>
                  <a:srgbClr val="1D1346"/>
                </a:solidFill>
              </a:rPr>
              <a:t>механика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F5B9520-2131-C2B1-4260-5118A79A38A2}"/>
              </a:ext>
            </a:extLst>
          </p:cNvPr>
          <p:cNvSpPr txBox="1"/>
          <p:nvPr/>
        </p:nvSpPr>
        <p:spPr>
          <a:xfrm>
            <a:off x="7773851" y="3698442"/>
            <a:ext cx="185129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 smtClean="0">
                <a:solidFill>
                  <a:srgbClr val="1D1346"/>
                </a:solidFill>
              </a:rPr>
              <a:t>Увеличение оборота, </a:t>
            </a:r>
            <a:r>
              <a:rPr lang="ru-RU" sz="1100" b="1" dirty="0" smtClean="0">
                <a:solidFill>
                  <a:srgbClr val="DB195B"/>
                </a:solidFill>
              </a:rPr>
              <a:t>рост</a:t>
            </a:r>
            <a:r>
              <a:rPr lang="ru-RU" sz="1100" b="1" dirty="0" smtClean="0">
                <a:solidFill>
                  <a:srgbClr val="1D1346"/>
                </a:solidFill>
              </a:rPr>
              <a:t> </a:t>
            </a:r>
            <a:r>
              <a:rPr lang="ru-RU" sz="1100" dirty="0" smtClean="0">
                <a:solidFill>
                  <a:srgbClr val="1D1346"/>
                </a:solidFill>
              </a:rPr>
              <a:t>среднего чека</a:t>
            </a:r>
            <a:endParaRPr lang="ru-RU" sz="1100" dirty="0">
              <a:solidFill>
                <a:srgbClr val="1D1346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F5B9520-2131-C2B1-4260-5118A79A38A2}"/>
              </a:ext>
            </a:extLst>
          </p:cNvPr>
          <p:cNvSpPr txBox="1"/>
          <p:nvPr/>
        </p:nvSpPr>
        <p:spPr>
          <a:xfrm>
            <a:off x="9834055" y="3698442"/>
            <a:ext cx="185129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 smtClean="0">
                <a:solidFill>
                  <a:srgbClr val="1D1346"/>
                </a:solidFill>
              </a:rPr>
              <a:t>Подключение </a:t>
            </a:r>
            <a:r>
              <a:rPr lang="ru-RU" sz="1100" b="1" dirty="0" smtClean="0">
                <a:solidFill>
                  <a:srgbClr val="DB195B"/>
                </a:solidFill>
              </a:rPr>
              <a:t>без</a:t>
            </a:r>
            <a:r>
              <a:rPr lang="ru-RU" sz="1100" dirty="0" smtClean="0">
                <a:solidFill>
                  <a:srgbClr val="DB195B"/>
                </a:solidFill>
              </a:rPr>
              <a:t> </a:t>
            </a:r>
            <a:r>
              <a:rPr lang="ru-RU" sz="1100" dirty="0" smtClean="0">
                <a:solidFill>
                  <a:srgbClr val="1D1346"/>
                </a:solidFill>
              </a:rPr>
              <a:t>технических </a:t>
            </a:r>
            <a:r>
              <a:rPr lang="ru-RU" sz="1100" b="1" dirty="0" smtClean="0">
                <a:solidFill>
                  <a:srgbClr val="DB195B"/>
                </a:solidFill>
              </a:rPr>
              <a:t>доработок</a:t>
            </a:r>
            <a:endParaRPr lang="ru-RU" sz="1100" b="1" dirty="0">
              <a:solidFill>
                <a:srgbClr val="DB195B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F5B9520-2131-C2B1-4260-5118A79A38A2}"/>
              </a:ext>
            </a:extLst>
          </p:cNvPr>
          <p:cNvSpPr txBox="1"/>
          <p:nvPr/>
        </p:nvSpPr>
        <p:spPr>
          <a:xfrm>
            <a:off x="7773851" y="4801736"/>
            <a:ext cx="185129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b="1" dirty="0" smtClean="0">
                <a:solidFill>
                  <a:srgbClr val="DB195B"/>
                </a:solidFill>
              </a:rPr>
              <a:t>Снижение</a:t>
            </a:r>
            <a:r>
              <a:rPr lang="ru-RU" sz="1100" dirty="0" smtClean="0">
                <a:solidFill>
                  <a:srgbClr val="1D1346"/>
                </a:solidFill>
              </a:rPr>
              <a:t> расходов эквайринговой комиссии за счет увеличения доли оплат через СБП</a:t>
            </a:r>
            <a:endParaRPr lang="ru-RU" sz="1100" dirty="0">
              <a:solidFill>
                <a:srgbClr val="1D1346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F5B9520-2131-C2B1-4260-5118A79A38A2}"/>
              </a:ext>
            </a:extLst>
          </p:cNvPr>
          <p:cNvSpPr txBox="1"/>
          <p:nvPr/>
        </p:nvSpPr>
        <p:spPr>
          <a:xfrm>
            <a:off x="9834054" y="4801736"/>
            <a:ext cx="185129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 smtClean="0">
                <a:solidFill>
                  <a:srgbClr val="1D1346"/>
                </a:solidFill>
              </a:rPr>
              <a:t>Более </a:t>
            </a:r>
            <a:r>
              <a:rPr lang="ru-RU" sz="1100" b="1" dirty="0" smtClean="0">
                <a:solidFill>
                  <a:srgbClr val="DB195B"/>
                </a:solidFill>
              </a:rPr>
              <a:t>40 </a:t>
            </a:r>
            <a:r>
              <a:rPr lang="ru-RU" sz="1100" dirty="0" err="1" smtClean="0">
                <a:solidFill>
                  <a:srgbClr val="1D1346"/>
                </a:solidFill>
              </a:rPr>
              <a:t>акционных</a:t>
            </a:r>
            <a:r>
              <a:rPr lang="ru-RU" sz="1100" dirty="0" smtClean="0">
                <a:solidFill>
                  <a:srgbClr val="1D1346"/>
                </a:solidFill>
              </a:rPr>
              <a:t> механик на платформе</a:t>
            </a:r>
            <a:endParaRPr lang="ru-RU" sz="1100" dirty="0">
              <a:solidFill>
                <a:srgbClr val="1D1346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F5B9520-2131-C2B1-4260-5118A79A38A2}"/>
              </a:ext>
            </a:extLst>
          </p:cNvPr>
          <p:cNvSpPr txBox="1"/>
          <p:nvPr/>
        </p:nvSpPr>
        <p:spPr>
          <a:xfrm>
            <a:off x="7773852" y="6131906"/>
            <a:ext cx="195591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 smtClean="0">
                <a:solidFill>
                  <a:srgbClr val="1D1346"/>
                </a:solidFill>
              </a:rPr>
              <a:t>Бесплатное </a:t>
            </a:r>
            <a:r>
              <a:rPr lang="ru-RU" sz="1100" b="1" dirty="0" smtClean="0">
                <a:solidFill>
                  <a:srgbClr val="DB195B"/>
                </a:solidFill>
              </a:rPr>
              <a:t>продвижение </a:t>
            </a:r>
            <a:r>
              <a:rPr lang="ru-RU" sz="1100" dirty="0" smtClean="0">
                <a:solidFill>
                  <a:srgbClr val="1D1346"/>
                </a:solidFill>
              </a:rPr>
              <a:t>в каналах коммуникация</a:t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 АО «НСПК»</a:t>
            </a:r>
            <a:endParaRPr lang="ru-RU" sz="1100" dirty="0">
              <a:solidFill>
                <a:srgbClr val="1D1346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F5B9520-2131-C2B1-4260-5118A79A38A2}"/>
              </a:ext>
            </a:extLst>
          </p:cNvPr>
          <p:cNvSpPr txBox="1"/>
          <p:nvPr/>
        </p:nvSpPr>
        <p:spPr>
          <a:xfrm>
            <a:off x="9834054" y="6131906"/>
            <a:ext cx="225790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 smtClean="0">
                <a:solidFill>
                  <a:srgbClr val="1D1346"/>
                </a:solidFill>
              </a:rPr>
              <a:t>Управление процессами </a:t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b="1" dirty="0" smtClean="0">
                <a:solidFill>
                  <a:srgbClr val="DB195B"/>
                </a:solidFill>
              </a:rPr>
              <a:t>в личном кабинете партнера</a:t>
            </a:r>
            <a:endParaRPr lang="ru-RU" sz="1100" b="1" dirty="0">
              <a:solidFill>
                <a:srgbClr val="DB195B"/>
              </a:solidFill>
            </a:endParaRPr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EA461CF-1F5D-C39D-A329-F6A602C351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803" y="3248182"/>
            <a:ext cx="443314" cy="443314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19EC39ED-5A3C-23E9-CB5A-92F6A4E7798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835" y="4298431"/>
            <a:ext cx="557418" cy="55741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63930" y="4397883"/>
            <a:ext cx="63281" cy="157139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5DE9808F-B328-5E8B-2860-8B2A0395660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417" y="4303369"/>
            <a:ext cx="503305" cy="503305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985DF0BC-F050-811B-6A8E-8B007E6C1B4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502" y="5732475"/>
            <a:ext cx="440083" cy="440083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407A26E9-13C4-8281-D5E5-9FA6CAC2A21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165" y="5719543"/>
            <a:ext cx="428510" cy="428510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52CDB0AF-6188-4356-07C2-D83B6EDC115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6682" y="3295525"/>
            <a:ext cx="402917" cy="402917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41D5E218-AC83-DB93-6D38-0BD06A11596D}"/>
              </a:ext>
            </a:extLst>
          </p:cNvPr>
          <p:cNvSpPr txBox="1"/>
          <p:nvPr/>
        </p:nvSpPr>
        <p:spPr>
          <a:xfrm>
            <a:off x="4556194" y="4971013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b="1" dirty="0" smtClean="0">
                <a:solidFill>
                  <a:srgbClr val="1D1346"/>
                </a:solidFill>
              </a:rPr>
              <a:t>Целевые</a:t>
            </a:r>
            <a:r>
              <a:rPr lang="ru-RU" sz="1100" dirty="0" smtClean="0">
                <a:solidFill>
                  <a:srgbClr val="1D1346"/>
                </a:solidFill>
              </a:rPr>
              <a:t> акции</a:t>
            </a:r>
            <a:endParaRPr lang="ru-RU" sz="1100" dirty="0">
              <a:solidFill>
                <a:srgbClr val="1D1346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1D5E218-AC83-DB93-6D38-0BD06A11596D}"/>
              </a:ext>
            </a:extLst>
          </p:cNvPr>
          <p:cNvSpPr txBox="1"/>
          <p:nvPr/>
        </p:nvSpPr>
        <p:spPr>
          <a:xfrm>
            <a:off x="4556194" y="5347787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b="1" dirty="0" smtClean="0">
                <a:solidFill>
                  <a:srgbClr val="1D1346"/>
                </a:solidFill>
              </a:rPr>
              <a:t>Акцептные</a:t>
            </a:r>
            <a:r>
              <a:rPr lang="ru-RU" sz="1100" dirty="0" smtClean="0">
                <a:solidFill>
                  <a:srgbClr val="1D1346"/>
                </a:solidFill>
              </a:rPr>
              <a:t> акции</a:t>
            </a:r>
            <a:endParaRPr lang="ru-RU" sz="1100" dirty="0">
              <a:solidFill>
                <a:srgbClr val="1D1346"/>
              </a:solidFill>
            </a:endParaRPr>
          </a:p>
        </p:txBody>
      </p:sp>
      <p:sp>
        <p:nvSpPr>
          <p:cNvPr id="79" name="Полилиния: фигура 27">
            <a:extLst>
              <a:ext uri="{FF2B5EF4-FFF2-40B4-BE49-F238E27FC236}">
                <a16:creationId xmlns:a16="http://schemas.microsoft.com/office/drawing/2014/main" id="{FEC9C3A4-A18B-CC73-8F3A-3C80FEE722B7}"/>
              </a:ext>
            </a:extLst>
          </p:cNvPr>
          <p:cNvSpPr>
            <a:spLocks noChangeAspect="1"/>
          </p:cNvSpPr>
          <p:nvPr/>
        </p:nvSpPr>
        <p:spPr>
          <a:xfrm rot="10800000">
            <a:off x="4433380" y="4217568"/>
            <a:ext cx="144891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80" name="Полилиния: фигура 27">
            <a:extLst>
              <a:ext uri="{FF2B5EF4-FFF2-40B4-BE49-F238E27FC236}">
                <a16:creationId xmlns:a16="http://schemas.microsoft.com/office/drawing/2014/main" id="{FEC9C3A4-A18B-CC73-8F3A-3C80FEE722B7}"/>
              </a:ext>
            </a:extLst>
          </p:cNvPr>
          <p:cNvSpPr>
            <a:spLocks noChangeAspect="1"/>
          </p:cNvSpPr>
          <p:nvPr/>
        </p:nvSpPr>
        <p:spPr>
          <a:xfrm rot="10800000">
            <a:off x="4433379" y="4630338"/>
            <a:ext cx="144891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82" name="Полилиния: фигура 27">
            <a:extLst>
              <a:ext uri="{FF2B5EF4-FFF2-40B4-BE49-F238E27FC236}">
                <a16:creationId xmlns:a16="http://schemas.microsoft.com/office/drawing/2014/main" id="{FEC9C3A4-A18B-CC73-8F3A-3C80FEE722B7}"/>
              </a:ext>
            </a:extLst>
          </p:cNvPr>
          <p:cNvSpPr>
            <a:spLocks noChangeAspect="1"/>
          </p:cNvSpPr>
          <p:nvPr/>
        </p:nvSpPr>
        <p:spPr>
          <a:xfrm rot="10800000">
            <a:off x="4433379" y="5010851"/>
            <a:ext cx="144891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83" name="Полилиния: фигура 27">
            <a:extLst>
              <a:ext uri="{FF2B5EF4-FFF2-40B4-BE49-F238E27FC236}">
                <a16:creationId xmlns:a16="http://schemas.microsoft.com/office/drawing/2014/main" id="{FEC9C3A4-A18B-CC73-8F3A-3C80FEE722B7}"/>
              </a:ext>
            </a:extLst>
          </p:cNvPr>
          <p:cNvSpPr>
            <a:spLocks noChangeAspect="1"/>
          </p:cNvSpPr>
          <p:nvPr/>
        </p:nvSpPr>
        <p:spPr>
          <a:xfrm rot="10800000">
            <a:off x="4433379" y="5386222"/>
            <a:ext cx="144891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84" name="Полилиния: фигура 27">
            <a:extLst>
              <a:ext uri="{FF2B5EF4-FFF2-40B4-BE49-F238E27FC236}">
                <a16:creationId xmlns:a16="http://schemas.microsoft.com/office/drawing/2014/main" id="{FEC9C3A4-A18B-CC73-8F3A-3C80FEE722B7}"/>
              </a:ext>
            </a:extLst>
          </p:cNvPr>
          <p:cNvSpPr>
            <a:spLocks noChangeAspect="1"/>
          </p:cNvSpPr>
          <p:nvPr/>
        </p:nvSpPr>
        <p:spPr>
          <a:xfrm rot="10800000">
            <a:off x="4434663" y="5746754"/>
            <a:ext cx="144891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908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C0F267-06CE-2D99-221D-D5EBC7A44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D6EEBAE3-A842-E163-41BD-9530E6C37A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9470"/>
          <a:stretch/>
        </p:blipFill>
        <p:spPr>
          <a:xfrm>
            <a:off x="1907351" y="388678"/>
            <a:ext cx="349300" cy="433189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29364B3-67F5-8E70-1069-177B7D34DDC9}"/>
              </a:ext>
            </a:extLst>
          </p:cNvPr>
          <p:cNvSpPr/>
          <p:nvPr/>
        </p:nvSpPr>
        <p:spPr>
          <a:xfrm>
            <a:off x="578430" y="1160376"/>
            <a:ext cx="1725152" cy="923330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151A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В2</a:t>
            </a: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151A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rgbClr val="9151A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7B8241-D455-A392-FA5F-6160746E2743}"/>
              </a:ext>
            </a:extLst>
          </p:cNvPr>
          <p:cNvSpPr txBox="1"/>
          <p:nvPr/>
        </p:nvSpPr>
        <p:spPr>
          <a:xfrm>
            <a:off x="2452677" y="1339226"/>
            <a:ext cx="87104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переводы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юридических лиц гражданам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например, страховые выплаты, выплаты от брокеров и прочие)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DB195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5" name="Нижний колонтитул 20">
            <a:extLst>
              <a:ext uri="{FF2B5EF4-FFF2-40B4-BE49-F238E27FC236}">
                <a16:creationId xmlns:a16="http://schemas.microsoft.com/office/drawing/2014/main" id="{3D7A86F8-A352-A854-BE94-6CDA3F135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40546" y="423763"/>
            <a:ext cx="7727595" cy="324001"/>
          </a:xfrm>
        </p:spPr>
        <p:txBody>
          <a:bodyPr/>
          <a:lstStyle/>
          <a:p>
            <a:pPr lvl="0"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GothamPro-Light"/>
              </a:rPr>
              <a:t>Переводы </a:t>
            </a:r>
            <a:r>
              <a:rPr lang="ru-RU" sz="2000" dirty="0">
                <a:solidFill>
                  <a:srgbClr val="1D1346"/>
                </a:solidFill>
                <a:sym typeface="GothamPro-Light"/>
              </a:rPr>
              <a:t>юридических лиц </a:t>
            </a:r>
            <a:r>
              <a:rPr lang="ru-RU" sz="2000" dirty="0" smtClean="0">
                <a:solidFill>
                  <a:srgbClr val="1D1346"/>
                </a:solidFill>
                <a:sym typeface="GothamPro-Light"/>
              </a:rPr>
              <a:t>гражданам </a:t>
            </a:r>
            <a:r>
              <a:rPr lang="ru-RU" sz="2000" dirty="0">
                <a:solidFill>
                  <a:srgbClr val="1D1346"/>
                </a:solidFill>
                <a:sym typeface="GothamPro-Light"/>
              </a:rPr>
              <a:t>через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GothamPro-Light"/>
              </a:rPr>
              <a:t>СБП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1D134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GothamPro-Light"/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CF48B4F9-A1BF-800A-D589-8F7442EF12D8}"/>
              </a:ext>
            </a:extLst>
          </p:cNvPr>
          <p:cNvGrpSpPr/>
          <p:nvPr/>
        </p:nvGrpSpPr>
        <p:grpSpPr>
          <a:xfrm>
            <a:off x="46412" y="5565024"/>
            <a:ext cx="2921044" cy="72000"/>
            <a:chOff x="9019496" y="1944288"/>
            <a:chExt cx="2921044" cy="85869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F6F2E598-8A7E-6C5F-71F8-AAE8D80CD57E}"/>
                </a:ext>
              </a:extLst>
            </p:cNvPr>
            <p:cNvSpPr/>
            <p:nvPr/>
          </p:nvSpPr>
          <p:spPr>
            <a:xfrm>
              <a:off x="9019496" y="1944289"/>
              <a:ext cx="306005" cy="85868"/>
            </a:xfrm>
            <a:prstGeom prst="rect">
              <a:avLst/>
            </a:prstGeom>
            <a:solidFill>
              <a:srgbClr val="128A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4304B480-4EFC-869C-04CA-1CF71079947F}"/>
                </a:ext>
              </a:extLst>
            </p:cNvPr>
            <p:cNvSpPr/>
            <p:nvPr/>
          </p:nvSpPr>
          <p:spPr>
            <a:xfrm>
              <a:off x="9325501" y="1944289"/>
              <a:ext cx="306005" cy="85868"/>
            </a:xfrm>
            <a:prstGeom prst="rect">
              <a:avLst/>
            </a:prstGeom>
            <a:solidFill>
              <a:srgbClr val="0C84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51980241-5372-8128-9C1D-D876D1C6A99E}"/>
                </a:ext>
              </a:extLst>
            </p:cNvPr>
            <p:cNvSpPr/>
            <p:nvPr/>
          </p:nvSpPr>
          <p:spPr>
            <a:xfrm>
              <a:off x="9631506" y="1944289"/>
              <a:ext cx="389034" cy="85868"/>
            </a:xfrm>
            <a:prstGeom prst="rect">
              <a:avLst/>
            </a:prstGeom>
            <a:solidFill>
              <a:srgbClr val="60BB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BE991B82-ED36-1808-8A27-AF3167E748A9}"/>
                </a:ext>
              </a:extLst>
            </p:cNvPr>
            <p:cNvSpPr/>
            <p:nvPr/>
          </p:nvSpPr>
          <p:spPr>
            <a:xfrm>
              <a:off x="10020540" y="1944288"/>
              <a:ext cx="449340" cy="85868"/>
            </a:xfrm>
            <a:prstGeom prst="rect">
              <a:avLst/>
            </a:prstGeom>
            <a:solidFill>
              <a:srgbClr val="FBB8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C6FA2B73-8FF7-D941-5BC9-381011DD9F73}"/>
                </a:ext>
              </a:extLst>
            </p:cNvPr>
            <p:cNvSpPr/>
            <p:nvPr/>
          </p:nvSpPr>
          <p:spPr>
            <a:xfrm>
              <a:off x="10469880" y="1944288"/>
              <a:ext cx="293009" cy="85868"/>
            </a:xfrm>
            <a:prstGeom prst="rect">
              <a:avLst/>
            </a:prstGeom>
            <a:solidFill>
              <a:srgbClr val="F477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CBC67EBD-07F7-48F8-2687-D5FC23360F9E}"/>
                </a:ext>
              </a:extLst>
            </p:cNvPr>
            <p:cNvSpPr/>
            <p:nvPr/>
          </p:nvSpPr>
          <p:spPr>
            <a:xfrm>
              <a:off x="10743296" y="1944288"/>
              <a:ext cx="501284" cy="85868"/>
            </a:xfrm>
            <a:prstGeom prst="rect">
              <a:avLst/>
            </a:prstGeom>
            <a:solidFill>
              <a:srgbClr val="DB1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41C49C25-779D-6621-C100-448C50156FC6}"/>
                </a:ext>
              </a:extLst>
            </p:cNvPr>
            <p:cNvSpPr/>
            <p:nvPr/>
          </p:nvSpPr>
          <p:spPr>
            <a:xfrm>
              <a:off x="11221531" y="1944288"/>
              <a:ext cx="501284" cy="85868"/>
            </a:xfrm>
            <a:prstGeom prst="rect">
              <a:avLst/>
            </a:prstGeom>
            <a:solidFill>
              <a:srgbClr val="9151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E30812FC-A280-1FA6-D2A7-798DEC904921}"/>
                </a:ext>
              </a:extLst>
            </p:cNvPr>
            <p:cNvSpPr/>
            <p:nvPr/>
          </p:nvSpPr>
          <p:spPr>
            <a:xfrm>
              <a:off x="11711291" y="1944288"/>
              <a:ext cx="229249" cy="85868"/>
            </a:xfrm>
            <a:prstGeom prst="rect">
              <a:avLst/>
            </a:prstGeom>
            <a:solidFill>
              <a:srgbClr val="575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6948E9A1-0403-47FE-B2C4-505D1746BAE7}"/>
              </a:ext>
            </a:extLst>
          </p:cNvPr>
          <p:cNvSpPr txBox="1"/>
          <p:nvPr/>
        </p:nvSpPr>
        <p:spPr>
          <a:xfrm>
            <a:off x="4523954" y="5687909"/>
            <a:ext cx="2399917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lang="ru-RU" sz="1200" b="1" dirty="0" smtClean="0">
                <a:solidFill>
                  <a:srgbClr val="1D1346"/>
                </a:solidFill>
                <a:latin typeface="Arial"/>
              </a:rPr>
              <a:t>Совершайте </a:t>
            </a:r>
            <a:r>
              <a:rPr lang="ru-RU" sz="1200" b="1" dirty="0">
                <a:solidFill>
                  <a:srgbClr val="1D1346"/>
                </a:solidFill>
                <a:latin typeface="Arial"/>
              </a:rPr>
              <a:t>переводы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без</a:t>
            </a: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дополнительных усилий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DB195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Для 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переводов и выплат через 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СБП </a:t>
            </a: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не </a:t>
            </a: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нужно вручную вводить платежные реквизиты получателя, что поможет избежать ошибок ввода данных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32CE809-A3F9-80BB-3FCF-5816AB63C3C5}"/>
              </a:ext>
            </a:extLst>
          </p:cNvPr>
          <p:cNvSpPr txBox="1"/>
          <p:nvPr/>
        </p:nvSpPr>
        <p:spPr>
          <a:xfrm>
            <a:off x="7662521" y="5684149"/>
            <a:ext cx="17909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DB195B"/>
                </a:solidFill>
                <a:latin typeface="Arial"/>
              </a:rPr>
              <a:t>Безопасно</a:t>
            </a:r>
          </a:p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900" dirty="0">
                <a:solidFill>
                  <a:srgbClr val="1D1346"/>
                </a:solidFill>
                <a:latin typeface="Arial"/>
              </a:rPr>
              <a:t>Без реквизитов карты. Данные о переводе надежно защищены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1CA8E97-4BE5-6536-AB2C-384C6640480C}"/>
              </a:ext>
            </a:extLst>
          </p:cNvPr>
          <p:cNvSpPr txBox="1"/>
          <p:nvPr/>
        </p:nvSpPr>
        <p:spPr>
          <a:xfrm>
            <a:off x="1289234" y="5684149"/>
            <a:ext cx="228036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D134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Осуществляйте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мгновенные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выплаты</a:t>
            </a: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b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ru-RU" sz="1200" b="1" i="0" u="none" strike="noStrike" kern="1200" cap="none" spc="0" normalizeH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и </a:t>
            </a:r>
            <a:r>
              <a:rPr kumimoji="0" 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B195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возвраты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DB195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lvl="0"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900" dirty="0" smtClean="0">
                <a:solidFill>
                  <a:srgbClr val="1D1346"/>
                </a:solidFill>
              </a:rPr>
              <a:t>Например</a:t>
            </a:r>
            <a:r>
              <a:rPr lang="ru-RU" sz="900" dirty="0">
                <a:solidFill>
                  <a:srgbClr val="1D1346"/>
                </a:solidFill>
              </a:rPr>
              <a:t>, заработная плата сотрудникам </a:t>
            </a:r>
            <a:r>
              <a:rPr lang="ru-RU" sz="900" dirty="0" smtClean="0">
                <a:solidFill>
                  <a:srgbClr val="1D1346"/>
                </a:solidFill>
              </a:rPr>
              <a:t>или оформление </a:t>
            </a:r>
            <a:r>
              <a:rPr lang="ru-RU" sz="900" dirty="0">
                <a:solidFill>
                  <a:srgbClr val="1D1346"/>
                </a:solidFill>
              </a:rPr>
              <a:t>возвратов покупателям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rgbClr val="1D134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407A26E9-13C4-8281-D5E5-9FA6CAC2A2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17" y="5752529"/>
            <a:ext cx="644314" cy="644314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10CF5F17-2835-F38E-455B-6A32CEEEDD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356" y="5406599"/>
            <a:ext cx="698503" cy="1231107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0C561C5D-CCC7-9779-FB1A-86E1C56B0A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2707" y="5644999"/>
            <a:ext cx="353198" cy="353198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9EC1C987-9CE3-367F-3123-4B32747080BE}"/>
              </a:ext>
            </a:extLst>
          </p:cNvPr>
          <p:cNvSpPr txBox="1"/>
          <p:nvPr/>
        </p:nvSpPr>
        <p:spPr>
          <a:xfrm>
            <a:off x="3658364" y="5741968"/>
            <a:ext cx="121965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28ACB"/>
              </a:buClr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575FA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**</a:t>
            </a: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12247F3C-73AD-CB86-9A92-F68B8E6367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661" y="2890950"/>
            <a:ext cx="774758" cy="774758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613E26E7-0757-D527-3EDA-E30B5E36713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589" y="2881516"/>
            <a:ext cx="774758" cy="774758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A460FEE0-3161-9FD0-F7E2-B6ECEB7FFEC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121" y="2890950"/>
            <a:ext cx="774758" cy="774758"/>
          </a:xfrm>
          <a:prstGeom prst="rect">
            <a:avLst/>
          </a:prstGeom>
        </p:spPr>
      </p:pic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C7AF2478-6598-E6CE-5D4B-40AEFB49343C}"/>
              </a:ext>
            </a:extLst>
          </p:cNvPr>
          <p:cNvCxnSpPr>
            <a:cxnSpLocks/>
          </p:cNvCxnSpPr>
          <p:nvPr/>
        </p:nvCxnSpPr>
        <p:spPr>
          <a:xfrm flipV="1">
            <a:off x="1417500" y="2438765"/>
            <a:ext cx="2499730" cy="0"/>
          </a:xfrm>
          <a:prstGeom prst="line">
            <a:avLst/>
          </a:prstGeom>
          <a:ln w="19050" cap="rnd">
            <a:solidFill>
              <a:srgbClr val="9151A0">
                <a:alpha val="38000"/>
              </a:srgb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>
            <a:extLst>
              <a:ext uri="{FF2B5EF4-FFF2-40B4-BE49-F238E27FC236}">
                <a16:creationId xmlns:a16="http://schemas.microsoft.com/office/drawing/2014/main" id="{363CAE45-ADA7-EFF7-DBB5-9C74EB31437B}"/>
              </a:ext>
            </a:extLst>
          </p:cNvPr>
          <p:cNvCxnSpPr>
            <a:cxnSpLocks/>
          </p:cNvCxnSpPr>
          <p:nvPr/>
        </p:nvCxnSpPr>
        <p:spPr>
          <a:xfrm>
            <a:off x="3917230" y="2455215"/>
            <a:ext cx="0" cy="396000"/>
          </a:xfrm>
          <a:prstGeom prst="straightConnector1">
            <a:avLst/>
          </a:prstGeom>
          <a:ln w="19050" cap="rnd">
            <a:solidFill>
              <a:srgbClr val="9151A0">
                <a:alpha val="38000"/>
              </a:srgbClr>
            </a:solidFill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59237E58-3FA9-3DCB-6952-CB572E51920E}"/>
              </a:ext>
            </a:extLst>
          </p:cNvPr>
          <p:cNvCxnSpPr/>
          <p:nvPr/>
        </p:nvCxnSpPr>
        <p:spPr>
          <a:xfrm>
            <a:off x="1417500" y="2438765"/>
            <a:ext cx="0" cy="396000"/>
          </a:xfrm>
          <a:prstGeom prst="line">
            <a:avLst/>
          </a:prstGeom>
          <a:ln w="19050" cap="rnd">
            <a:solidFill>
              <a:srgbClr val="9151A0">
                <a:alpha val="38000"/>
              </a:srgbClr>
            </a:solidFill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FC4EE34F-5664-412C-6D5C-8872F1BD433F}"/>
              </a:ext>
            </a:extLst>
          </p:cNvPr>
          <p:cNvCxnSpPr/>
          <p:nvPr/>
        </p:nvCxnSpPr>
        <p:spPr>
          <a:xfrm>
            <a:off x="7862968" y="2455215"/>
            <a:ext cx="0" cy="396000"/>
          </a:xfrm>
          <a:prstGeom prst="line">
            <a:avLst/>
          </a:prstGeom>
          <a:ln w="19050" cap="rnd">
            <a:solidFill>
              <a:srgbClr val="9151A0">
                <a:alpha val="38000"/>
              </a:srgb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A8A2CF55-1C96-0C38-AC64-AE43295D22B6}"/>
              </a:ext>
            </a:extLst>
          </p:cNvPr>
          <p:cNvCxnSpPr>
            <a:cxnSpLocks/>
          </p:cNvCxnSpPr>
          <p:nvPr/>
        </p:nvCxnSpPr>
        <p:spPr>
          <a:xfrm>
            <a:off x="7862968" y="2455215"/>
            <a:ext cx="2550160" cy="0"/>
          </a:xfrm>
          <a:prstGeom prst="line">
            <a:avLst/>
          </a:prstGeom>
          <a:ln w="19050" cap="rnd">
            <a:solidFill>
              <a:srgbClr val="9151A0">
                <a:alpha val="38000"/>
              </a:srgb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>
            <a:extLst>
              <a:ext uri="{FF2B5EF4-FFF2-40B4-BE49-F238E27FC236}">
                <a16:creationId xmlns:a16="http://schemas.microsoft.com/office/drawing/2014/main" id="{2BD78F0E-B0B6-8E7B-629C-D1C1E1E541EB}"/>
              </a:ext>
            </a:extLst>
          </p:cNvPr>
          <p:cNvCxnSpPr>
            <a:cxnSpLocks/>
          </p:cNvCxnSpPr>
          <p:nvPr/>
        </p:nvCxnSpPr>
        <p:spPr>
          <a:xfrm>
            <a:off x="10434103" y="2455215"/>
            <a:ext cx="0" cy="396000"/>
          </a:xfrm>
          <a:prstGeom prst="straightConnector1">
            <a:avLst/>
          </a:prstGeom>
          <a:ln w="19050" cap="rnd">
            <a:solidFill>
              <a:srgbClr val="9151A0">
                <a:alpha val="38000"/>
              </a:srgbClr>
            </a:solidFill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A11C0737-0683-1D07-67A0-24AA9FD03B7C}"/>
              </a:ext>
            </a:extLst>
          </p:cNvPr>
          <p:cNvCxnSpPr>
            <a:cxnSpLocks/>
          </p:cNvCxnSpPr>
          <p:nvPr/>
        </p:nvCxnSpPr>
        <p:spPr>
          <a:xfrm>
            <a:off x="4469528" y="3278329"/>
            <a:ext cx="2879632" cy="0"/>
          </a:xfrm>
          <a:prstGeom prst="line">
            <a:avLst/>
          </a:prstGeom>
          <a:ln w="19050" cap="rnd">
            <a:solidFill>
              <a:srgbClr val="9151A0">
                <a:alpha val="38000"/>
              </a:srgbClr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3275D27F-BEF6-4339-23D9-D28441A39FC8}"/>
              </a:ext>
            </a:extLst>
          </p:cNvPr>
          <p:cNvSpPr txBox="1"/>
          <p:nvPr/>
        </p:nvSpPr>
        <p:spPr>
          <a:xfrm>
            <a:off x="658422" y="3721893"/>
            <a:ext cx="178150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b="1" dirty="0">
                <a:solidFill>
                  <a:srgbClr val="1D1346"/>
                </a:solidFill>
              </a:rPr>
              <a:t>Юридическое </a:t>
            </a:r>
            <a:r>
              <a:rPr lang="ru-RU" sz="1100" b="1" dirty="0" smtClean="0">
                <a:solidFill>
                  <a:srgbClr val="1D1346"/>
                </a:solidFill>
              </a:rPr>
              <a:t>лицо</a:t>
            </a:r>
            <a:endParaRPr lang="ru-RU" sz="1100" b="1" dirty="0">
              <a:solidFill>
                <a:srgbClr val="1D1346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9A88305-D1A6-E2EB-A68A-7FF5A0797182}"/>
              </a:ext>
            </a:extLst>
          </p:cNvPr>
          <p:cNvSpPr txBox="1"/>
          <p:nvPr/>
        </p:nvSpPr>
        <p:spPr>
          <a:xfrm>
            <a:off x="3101558" y="3720628"/>
            <a:ext cx="17815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128ACB"/>
              </a:buClr>
              <a:defRPr/>
            </a:pPr>
            <a:r>
              <a:rPr lang="ru-RU" sz="1100" b="1" dirty="0">
                <a:solidFill>
                  <a:srgbClr val="1D1346"/>
                </a:solidFill>
              </a:rPr>
              <a:t>Банк юридического </a:t>
            </a:r>
            <a:r>
              <a:rPr lang="ru-RU" sz="1100" b="1" dirty="0" smtClean="0">
                <a:solidFill>
                  <a:srgbClr val="1D1346"/>
                </a:solidFill>
              </a:rPr>
              <a:t>лица</a:t>
            </a:r>
            <a:endParaRPr lang="ru-RU" sz="1100" b="1" dirty="0">
              <a:solidFill>
                <a:srgbClr val="1D1346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93515D6-D4DA-21D5-EACA-9CAD5559D974}"/>
              </a:ext>
            </a:extLst>
          </p:cNvPr>
          <p:cNvSpPr txBox="1"/>
          <p:nvPr/>
        </p:nvSpPr>
        <p:spPr>
          <a:xfrm>
            <a:off x="9604035" y="3721893"/>
            <a:ext cx="178150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128ACB"/>
              </a:buClr>
              <a:defRPr/>
            </a:pPr>
            <a:r>
              <a:rPr lang="ru-RU" sz="1100" b="1" dirty="0">
                <a:solidFill>
                  <a:srgbClr val="1D1346"/>
                </a:solidFill>
              </a:rPr>
              <a:t>Физическое лицо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4F04ADB-907D-82E8-7ED0-2081B2D5CC18}"/>
              </a:ext>
            </a:extLst>
          </p:cNvPr>
          <p:cNvSpPr txBox="1"/>
          <p:nvPr/>
        </p:nvSpPr>
        <p:spPr>
          <a:xfrm>
            <a:off x="6972214" y="3722786"/>
            <a:ext cx="17815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128ACB"/>
              </a:buClr>
              <a:defRPr/>
            </a:pPr>
            <a:r>
              <a:rPr lang="ru-RU" sz="1100" b="1" dirty="0">
                <a:solidFill>
                  <a:srgbClr val="1D1346"/>
                </a:solidFill>
              </a:rPr>
              <a:t>Банк физического лица</a:t>
            </a:r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id="{677569D6-5245-E9CD-0AD1-4007B28E3A0F}"/>
              </a:ext>
            </a:extLst>
          </p:cNvPr>
          <p:cNvSpPr/>
          <p:nvPr/>
        </p:nvSpPr>
        <p:spPr>
          <a:xfrm>
            <a:off x="2398579" y="2294765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59" name="Овал 58">
            <a:extLst>
              <a:ext uri="{FF2B5EF4-FFF2-40B4-BE49-F238E27FC236}">
                <a16:creationId xmlns:a16="http://schemas.microsoft.com/office/drawing/2014/main" id="{CD427396-6591-5A41-75A5-9F93EDACE594}"/>
              </a:ext>
            </a:extLst>
          </p:cNvPr>
          <p:cNvSpPr/>
          <p:nvPr/>
        </p:nvSpPr>
        <p:spPr>
          <a:xfrm>
            <a:off x="5159636" y="3124895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id="{C87AEE53-8201-4F25-37DC-AD50E5225CCB}"/>
              </a:ext>
            </a:extLst>
          </p:cNvPr>
          <p:cNvSpPr/>
          <p:nvPr/>
        </p:nvSpPr>
        <p:spPr>
          <a:xfrm>
            <a:off x="9093312" y="2294765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7564CAFD-5094-09E5-BD87-977168E7EB1D}"/>
              </a:ext>
            </a:extLst>
          </p:cNvPr>
          <p:cNvCxnSpPr>
            <a:cxnSpLocks/>
          </p:cNvCxnSpPr>
          <p:nvPr/>
        </p:nvCxnSpPr>
        <p:spPr>
          <a:xfrm>
            <a:off x="4469528" y="3572969"/>
            <a:ext cx="2879632" cy="0"/>
          </a:xfrm>
          <a:prstGeom prst="line">
            <a:avLst/>
          </a:prstGeom>
          <a:ln w="19050" cap="rnd">
            <a:solidFill>
              <a:srgbClr val="9151A0">
                <a:alpha val="38000"/>
              </a:srgbClr>
            </a:solidFill>
            <a:round/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Овал 61">
            <a:extLst>
              <a:ext uri="{FF2B5EF4-FFF2-40B4-BE49-F238E27FC236}">
                <a16:creationId xmlns:a16="http://schemas.microsoft.com/office/drawing/2014/main" id="{83245B2D-374B-12CB-B129-1E1A22A46D10}"/>
              </a:ext>
            </a:extLst>
          </p:cNvPr>
          <p:cNvSpPr/>
          <p:nvPr/>
        </p:nvSpPr>
        <p:spPr>
          <a:xfrm>
            <a:off x="6333951" y="3124895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id="{69424A88-7F50-289E-C3E6-1D1BF5C64665}"/>
              </a:ext>
            </a:extLst>
          </p:cNvPr>
          <p:cNvSpPr/>
          <p:nvPr/>
        </p:nvSpPr>
        <p:spPr>
          <a:xfrm>
            <a:off x="5671911" y="3432628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94" name="Прямоугольник: скругленные углы 74">
            <a:extLst>
              <a:ext uri="{FF2B5EF4-FFF2-40B4-BE49-F238E27FC236}">
                <a16:creationId xmlns:a16="http://schemas.microsoft.com/office/drawing/2014/main" id="{8A70B17D-A9AB-5C77-F421-C2EC38A17405}"/>
              </a:ext>
            </a:extLst>
          </p:cNvPr>
          <p:cNvSpPr/>
          <p:nvPr/>
        </p:nvSpPr>
        <p:spPr>
          <a:xfrm>
            <a:off x="987685" y="4290890"/>
            <a:ext cx="3134912" cy="517604"/>
          </a:xfrm>
          <a:prstGeom prst="round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>
            <a:extLst>
              <a:ext uri="{FF2B5EF4-FFF2-40B4-BE49-F238E27FC236}">
                <a16:creationId xmlns:a16="http://schemas.microsoft.com/office/drawing/2014/main" id="{2A52B86E-742A-37FF-00D2-0286801BADBF}"/>
              </a:ext>
            </a:extLst>
          </p:cNvPr>
          <p:cNvSpPr/>
          <p:nvPr/>
        </p:nvSpPr>
        <p:spPr>
          <a:xfrm>
            <a:off x="843685" y="4405692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5B18F9A-25CA-FEF2-A2A1-244D7244E428}"/>
              </a:ext>
            </a:extLst>
          </p:cNvPr>
          <p:cNvSpPr txBox="1"/>
          <p:nvPr/>
        </p:nvSpPr>
        <p:spPr>
          <a:xfrm>
            <a:off x="1131685" y="4342627"/>
            <a:ext cx="287696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 smtClean="0">
                <a:solidFill>
                  <a:srgbClr val="1D1346"/>
                </a:solidFill>
              </a:rPr>
              <a:t>Нужно перевести деньги </a:t>
            </a:r>
            <a:r>
              <a:rPr lang="ru-RU" sz="1100" dirty="0">
                <a:solidFill>
                  <a:srgbClr val="1D1346"/>
                </a:solidFill>
              </a:rPr>
              <a:t>физическому лицу </a:t>
            </a:r>
            <a:r>
              <a:rPr lang="ru-RU" sz="1100" dirty="0" smtClean="0">
                <a:solidFill>
                  <a:srgbClr val="1D1346"/>
                </a:solidFill>
              </a:rPr>
              <a:t>по </a:t>
            </a:r>
            <a:r>
              <a:rPr lang="ru-RU" sz="1100" dirty="0">
                <a:solidFill>
                  <a:srgbClr val="1D1346"/>
                </a:solidFill>
              </a:rPr>
              <a:t>номеру телефона в его банк</a:t>
            </a:r>
          </a:p>
        </p:txBody>
      </p:sp>
      <p:sp>
        <p:nvSpPr>
          <p:cNvPr id="97" name="Прямоугольник: скругленные углы 77">
            <a:extLst>
              <a:ext uri="{FF2B5EF4-FFF2-40B4-BE49-F238E27FC236}">
                <a16:creationId xmlns:a16="http://schemas.microsoft.com/office/drawing/2014/main" id="{9F8BCC47-032E-1D47-A96D-A621B45A92DD}"/>
              </a:ext>
            </a:extLst>
          </p:cNvPr>
          <p:cNvSpPr/>
          <p:nvPr/>
        </p:nvSpPr>
        <p:spPr>
          <a:xfrm>
            <a:off x="992701" y="4905193"/>
            <a:ext cx="3134912" cy="517604"/>
          </a:xfrm>
          <a:prstGeom prst="round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Овал 97">
            <a:extLst>
              <a:ext uri="{FF2B5EF4-FFF2-40B4-BE49-F238E27FC236}">
                <a16:creationId xmlns:a16="http://schemas.microsoft.com/office/drawing/2014/main" id="{1A8AAAD9-0C64-10D8-A84B-67BC19294565}"/>
              </a:ext>
            </a:extLst>
          </p:cNvPr>
          <p:cNvSpPr/>
          <p:nvPr/>
        </p:nvSpPr>
        <p:spPr>
          <a:xfrm>
            <a:off x="848701" y="5000178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7D74090-BF3C-CAC8-F307-B0FDC2266967}"/>
              </a:ext>
            </a:extLst>
          </p:cNvPr>
          <p:cNvSpPr txBox="1"/>
          <p:nvPr/>
        </p:nvSpPr>
        <p:spPr>
          <a:xfrm>
            <a:off x="1121675" y="4931503"/>
            <a:ext cx="287696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Можно зачислить?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Вот </a:t>
            </a:r>
            <a:r>
              <a:rPr lang="ru-RU" sz="1100" dirty="0">
                <a:solidFill>
                  <a:srgbClr val="1D1346"/>
                </a:solidFill>
              </a:rPr>
              <a:t>номер телефона и банк</a:t>
            </a:r>
          </a:p>
        </p:txBody>
      </p:sp>
      <p:sp>
        <p:nvSpPr>
          <p:cNvPr id="100" name="Прямоугольник: скругленные углы 80">
            <a:extLst>
              <a:ext uri="{FF2B5EF4-FFF2-40B4-BE49-F238E27FC236}">
                <a16:creationId xmlns:a16="http://schemas.microsoft.com/office/drawing/2014/main" id="{1699E9BE-1413-112B-D156-79DD461591C6}"/>
              </a:ext>
            </a:extLst>
          </p:cNvPr>
          <p:cNvSpPr/>
          <p:nvPr/>
        </p:nvSpPr>
        <p:spPr>
          <a:xfrm>
            <a:off x="4643494" y="4286676"/>
            <a:ext cx="3134912" cy="517604"/>
          </a:xfrm>
          <a:prstGeom prst="round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1" name="Овал 100">
            <a:extLst>
              <a:ext uri="{FF2B5EF4-FFF2-40B4-BE49-F238E27FC236}">
                <a16:creationId xmlns:a16="http://schemas.microsoft.com/office/drawing/2014/main" id="{32758E60-3415-8F87-9864-C5788ADBD8CA}"/>
              </a:ext>
            </a:extLst>
          </p:cNvPr>
          <p:cNvSpPr/>
          <p:nvPr/>
        </p:nvSpPr>
        <p:spPr>
          <a:xfrm>
            <a:off x="4499494" y="4401478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F7A1635-CB20-2ED9-9531-9F5948A2DAC7}"/>
              </a:ext>
            </a:extLst>
          </p:cNvPr>
          <p:cNvSpPr txBox="1"/>
          <p:nvPr/>
        </p:nvSpPr>
        <p:spPr>
          <a:xfrm>
            <a:off x="4772467" y="4343229"/>
            <a:ext cx="287696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Можно, есть такой клиент! Вот РАМ: имя, отчество и первая буква фамилии</a:t>
            </a:r>
          </a:p>
        </p:txBody>
      </p:sp>
      <p:sp>
        <p:nvSpPr>
          <p:cNvPr id="103" name="Прямоугольник: скругленные углы 83">
            <a:extLst>
              <a:ext uri="{FF2B5EF4-FFF2-40B4-BE49-F238E27FC236}">
                <a16:creationId xmlns:a16="http://schemas.microsoft.com/office/drawing/2014/main" id="{3537D748-CFD6-9125-9CB3-DABBF0090596}"/>
              </a:ext>
            </a:extLst>
          </p:cNvPr>
          <p:cNvSpPr/>
          <p:nvPr/>
        </p:nvSpPr>
        <p:spPr>
          <a:xfrm>
            <a:off x="4643494" y="4900195"/>
            <a:ext cx="3134912" cy="517604"/>
          </a:xfrm>
          <a:prstGeom prst="round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Овал 103">
            <a:extLst>
              <a:ext uri="{FF2B5EF4-FFF2-40B4-BE49-F238E27FC236}">
                <a16:creationId xmlns:a16="http://schemas.microsoft.com/office/drawing/2014/main" id="{914A0FE1-1336-1600-9A6B-176FBC7A90EB}"/>
              </a:ext>
            </a:extLst>
          </p:cNvPr>
          <p:cNvSpPr/>
          <p:nvPr/>
        </p:nvSpPr>
        <p:spPr>
          <a:xfrm>
            <a:off x="4499494" y="5014997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4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1BB20A7-E884-691A-DF9B-E01A82149D32}"/>
              </a:ext>
            </a:extLst>
          </p:cNvPr>
          <p:cNvSpPr txBox="1"/>
          <p:nvPr/>
        </p:nvSpPr>
        <p:spPr>
          <a:xfrm>
            <a:off x="4787494" y="5036570"/>
            <a:ext cx="287696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Деньги переведены!</a:t>
            </a:r>
          </a:p>
        </p:txBody>
      </p:sp>
      <p:sp>
        <p:nvSpPr>
          <p:cNvPr id="106" name="Прямоугольник: скругленные углы 86">
            <a:extLst>
              <a:ext uri="{FF2B5EF4-FFF2-40B4-BE49-F238E27FC236}">
                <a16:creationId xmlns:a16="http://schemas.microsoft.com/office/drawing/2014/main" id="{AF396413-9BF0-4119-313B-038EBDC0E90B}"/>
              </a:ext>
            </a:extLst>
          </p:cNvPr>
          <p:cNvSpPr/>
          <p:nvPr/>
        </p:nvSpPr>
        <p:spPr>
          <a:xfrm>
            <a:off x="8313528" y="4294077"/>
            <a:ext cx="3134912" cy="517604"/>
          </a:xfrm>
          <a:prstGeom prst="round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Овал 106">
            <a:extLst>
              <a:ext uri="{FF2B5EF4-FFF2-40B4-BE49-F238E27FC236}">
                <a16:creationId xmlns:a16="http://schemas.microsoft.com/office/drawing/2014/main" id="{740963B7-4DC7-5E61-1FEA-7F87180020DE}"/>
              </a:ext>
            </a:extLst>
          </p:cNvPr>
          <p:cNvSpPr/>
          <p:nvPr/>
        </p:nvSpPr>
        <p:spPr>
          <a:xfrm>
            <a:off x="8169528" y="4408879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9059FD58-1C6C-735A-356E-0883068FEFA0}"/>
              </a:ext>
            </a:extLst>
          </p:cNvPr>
          <p:cNvSpPr txBox="1"/>
          <p:nvPr/>
        </p:nvSpPr>
        <p:spPr>
          <a:xfrm>
            <a:off x="8457528" y="4345814"/>
            <a:ext cx="287696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Выплата от организации зачислена!</a:t>
            </a:r>
          </a:p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Деньги переведены!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E97D8B3F-857B-46A1-5252-C20ABA8AFC85}"/>
              </a:ext>
            </a:extLst>
          </p:cNvPr>
          <p:cNvSpPr txBox="1"/>
          <p:nvPr/>
        </p:nvSpPr>
        <p:spPr>
          <a:xfrm>
            <a:off x="10187920" y="5684149"/>
            <a:ext cx="1630567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200" b="1" dirty="0">
                <a:solidFill>
                  <a:srgbClr val="DB195B"/>
                </a:solidFill>
                <a:latin typeface="Arial"/>
              </a:rPr>
              <a:t>Мгновенные</a:t>
            </a:r>
            <a:r>
              <a:rPr lang="ru-RU" sz="1200" b="1" dirty="0" smtClean="0">
                <a:solidFill>
                  <a:srgbClr val="1D1346"/>
                </a:solidFill>
                <a:latin typeface="Arial"/>
              </a:rPr>
              <a:t> </a:t>
            </a:r>
            <a:r>
              <a:rPr lang="ru-RU" sz="1200" b="1" dirty="0">
                <a:solidFill>
                  <a:srgbClr val="1D1346"/>
                </a:solidFill>
                <a:latin typeface="Arial"/>
              </a:rPr>
              <a:t>зачисления</a:t>
            </a:r>
          </a:p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900" dirty="0">
                <a:solidFill>
                  <a:srgbClr val="1D1346"/>
                </a:solidFill>
                <a:latin typeface="Arial"/>
              </a:rPr>
              <a:t>Мгновенное зачисление </a:t>
            </a:r>
            <a:r>
              <a:rPr lang="ru-RU" sz="900" dirty="0" smtClean="0">
                <a:solidFill>
                  <a:srgbClr val="1D1346"/>
                </a:solidFill>
                <a:latin typeface="Arial"/>
              </a:rPr>
              <a:t/>
            </a:r>
            <a:br>
              <a:rPr lang="ru-RU" sz="900" dirty="0" smtClean="0">
                <a:solidFill>
                  <a:srgbClr val="1D1346"/>
                </a:solidFill>
                <a:latin typeface="Arial"/>
              </a:rPr>
            </a:br>
            <a:r>
              <a:rPr lang="ru-RU" sz="900" dirty="0" smtClean="0">
                <a:solidFill>
                  <a:srgbClr val="1D1346"/>
                </a:solidFill>
                <a:latin typeface="Arial"/>
              </a:rPr>
              <a:t>в </a:t>
            </a:r>
            <a:r>
              <a:rPr lang="ru-RU" sz="900" dirty="0">
                <a:solidFill>
                  <a:srgbClr val="1D1346"/>
                </a:solidFill>
                <a:latin typeface="Arial"/>
              </a:rPr>
              <a:t>режиме 24/7/365</a:t>
            </a:r>
          </a:p>
        </p:txBody>
      </p:sp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0803AB9C-FCC0-CABF-93EF-30680984D8D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221" y="5752778"/>
            <a:ext cx="537650" cy="537650"/>
          </a:xfrm>
          <a:prstGeom prst="rect">
            <a:avLst/>
          </a:prstGeom>
        </p:spPr>
      </p:pic>
      <p:pic>
        <p:nvPicPr>
          <p:cNvPr id="111" name="Рисунок 110">
            <a:extLst>
              <a:ext uri="{FF2B5EF4-FFF2-40B4-BE49-F238E27FC236}">
                <a16:creationId xmlns:a16="http://schemas.microsoft.com/office/drawing/2014/main" id="{FDA3A25F-7E1C-4BBC-CC26-20A19423AF5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928" y="5715319"/>
            <a:ext cx="613665" cy="613665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407A26E9-13C4-8281-D5E5-9FA6CAC2A2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971" y="3021394"/>
            <a:ext cx="644314" cy="64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529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46B479-AFCF-DB64-34D7-2EEC8D4C6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3F29037-5F51-258D-CB12-0FAB05BF7C36}"/>
              </a:ext>
            </a:extLst>
          </p:cNvPr>
          <p:cNvSpPr/>
          <p:nvPr/>
        </p:nvSpPr>
        <p:spPr>
          <a:xfrm>
            <a:off x="578430" y="1160376"/>
            <a:ext cx="6590394" cy="923330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r>
              <a:rPr lang="ru-RU" sz="6000" b="1" dirty="0">
                <a:solidFill>
                  <a:srgbClr val="9151A0"/>
                </a:solidFill>
              </a:rPr>
              <a:t>БИОЭКВАЙРИНГ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54A452-4250-70FE-FE1E-8B346A8D452F}"/>
              </a:ext>
            </a:extLst>
          </p:cNvPr>
          <p:cNvSpPr txBox="1"/>
          <p:nvPr/>
        </p:nvSpPr>
        <p:spPr>
          <a:xfrm>
            <a:off x="578430" y="2083706"/>
            <a:ext cx="116135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525">
              <a:spcBef>
                <a:spcPts val="2400"/>
              </a:spcBef>
              <a:buClr>
                <a:srgbClr val="128ACB"/>
              </a:buClr>
              <a:defRPr/>
            </a:pPr>
            <a:r>
              <a:rPr lang="ru-RU" b="1" dirty="0">
                <a:solidFill>
                  <a:srgbClr val="1D1346"/>
                </a:solidFill>
              </a:rPr>
              <a:t>позволяет людям оплачивать покупки по биометрии независимо от того, </a:t>
            </a:r>
            <a:r>
              <a:rPr lang="ru-RU" b="1" dirty="0" smtClean="0">
                <a:solidFill>
                  <a:srgbClr val="1D1346"/>
                </a:solidFill>
              </a:rPr>
              <a:t/>
            </a:r>
            <a:br>
              <a:rPr lang="ru-RU" b="1" dirty="0" smtClean="0">
                <a:solidFill>
                  <a:srgbClr val="1D1346"/>
                </a:solidFill>
              </a:rPr>
            </a:br>
            <a:r>
              <a:rPr lang="ru-RU" b="1" dirty="0" smtClean="0">
                <a:solidFill>
                  <a:srgbClr val="1D1346"/>
                </a:solidFill>
              </a:rPr>
              <a:t>клиентом </a:t>
            </a:r>
            <a:r>
              <a:rPr lang="ru-RU" b="1" dirty="0">
                <a:solidFill>
                  <a:srgbClr val="1D1346"/>
                </a:solidFill>
              </a:rPr>
              <a:t>какого банка они являются, и через терминал какого банка проходит операция</a:t>
            </a:r>
            <a:endParaRPr lang="ru-RU" dirty="0">
              <a:solidFill>
                <a:srgbClr val="DB195B"/>
              </a:solidFill>
            </a:endParaRPr>
          </a:p>
        </p:txBody>
      </p:sp>
      <p:sp>
        <p:nvSpPr>
          <p:cNvPr id="11" name="Полилиния: фигура 27">
            <a:extLst>
              <a:ext uri="{FF2B5EF4-FFF2-40B4-BE49-F238E27FC236}">
                <a16:creationId xmlns:a16="http://schemas.microsoft.com/office/drawing/2014/main" id="{A8662CFD-A5F6-928E-363B-A95B774A03B9}"/>
              </a:ext>
            </a:extLst>
          </p:cNvPr>
          <p:cNvSpPr>
            <a:spLocks noChangeAspect="1"/>
          </p:cNvSpPr>
          <p:nvPr/>
        </p:nvSpPr>
        <p:spPr>
          <a:xfrm rot="10800000">
            <a:off x="776263" y="5018496"/>
            <a:ext cx="120718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8DA8D7-F332-DCFA-891B-F34259E383A6}"/>
              </a:ext>
            </a:extLst>
          </p:cNvPr>
          <p:cNvSpPr txBox="1"/>
          <p:nvPr/>
        </p:nvSpPr>
        <p:spPr>
          <a:xfrm>
            <a:off x="896981" y="4941535"/>
            <a:ext cx="286438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Не нужно носить банковские карты </a:t>
            </a:r>
            <a:br>
              <a:rPr lang="ru-RU" sz="1100" dirty="0">
                <a:solidFill>
                  <a:srgbClr val="1D1346"/>
                </a:solidFill>
              </a:rPr>
            </a:br>
            <a:r>
              <a:rPr lang="ru-RU" sz="1100" dirty="0">
                <a:solidFill>
                  <a:srgbClr val="1D1346"/>
                </a:solidFill>
              </a:rPr>
              <a:t>и устанавливать много </a:t>
            </a:r>
            <a:r>
              <a:rPr lang="ru-RU" sz="1100" dirty="0" smtClean="0">
                <a:solidFill>
                  <a:srgbClr val="1D1346"/>
                </a:solidFill>
              </a:rPr>
              <a:t>приложений </a:t>
            </a:r>
            <a:r>
              <a:rPr lang="ru-RU" sz="1100" dirty="0">
                <a:solidFill>
                  <a:srgbClr val="1D1346"/>
                </a:solidFill>
              </a:rPr>
              <a:t/>
            </a:r>
            <a:br>
              <a:rPr lang="ru-RU" sz="1100" dirty="0">
                <a:solidFill>
                  <a:srgbClr val="1D1346"/>
                </a:solidFill>
              </a:rPr>
            </a:br>
            <a:r>
              <a:rPr lang="ru-RU" sz="1100" dirty="0">
                <a:solidFill>
                  <a:srgbClr val="1D1346"/>
                </a:solidFill>
              </a:rPr>
              <a:t>на телефон</a:t>
            </a:r>
          </a:p>
        </p:txBody>
      </p:sp>
      <p:sp>
        <p:nvSpPr>
          <p:cNvPr id="18" name="Полилиния: фигура 27">
            <a:extLst>
              <a:ext uri="{FF2B5EF4-FFF2-40B4-BE49-F238E27FC236}">
                <a16:creationId xmlns:a16="http://schemas.microsoft.com/office/drawing/2014/main" id="{D6BA71A4-0D07-2B39-5A16-DCC74327FD28}"/>
              </a:ext>
            </a:extLst>
          </p:cNvPr>
          <p:cNvSpPr>
            <a:spLocks noChangeAspect="1"/>
          </p:cNvSpPr>
          <p:nvPr/>
        </p:nvSpPr>
        <p:spPr>
          <a:xfrm rot="10800000">
            <a:off x="776263" y="5598434"/>
            <a:ext cx="120718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0F235E-2666-6E9C-2CFB-C5F16E1F770B}"/>
              </a:ext>
            </a:extLst>
          </p:cNvPr>
          <p:cNvSpPr txBox="1"/>
          <p:nvPr/>
        </p:nvSpPr>
        <p:spPr>
          <a:xfrm>
            <a:off x="896981" y="5521473"/>
            <a:ext cx="286438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Быстрая оплата в любых жизненных ситуациях: в транспорте, на кассе </a:t>
            </a:r>
            <a:br>
              <a:rPr lang="ru-RU" sz="1100" dirty="0">
                <a:solidFill>
                  <a:srgbClr val="1D1346"/>
                </a:solidFill>
              </a:rPr>
            </a:br>
            <a:r>
              <a:rPr lang="ru-RU" sz="1100" dirty="0">
                <a:solidFill>
                  <a:srgbClr val="1D1346"/>
                </a:solidFill>
              </a:rPr>
              <a:t>в магазине, в вендинговом аппарате</a:t>
            </a:r>
          </a:p>
        </p:txBody>
      </p:sp>
      <p:sp>
        <p:nvSpPr>
          <p:cNvPr id="20" name="Полилиния: фигура 27">
            <a:extLst>
              <a:ext uri="{FF2B5EF4-FFF2-40B4-BE49-F238E27FC236}">
                <a16:creationId xmlns:a16="http://schemas.microsoft.com/office/drawing/2014/main" id="{09E7F0E1-EBED-A57F-369E-88241D4C7D03}"/>
              </a:ext>
            </a:extLst>
          </p:cNvPr>
          <p:cNvSpPr>
            <a:spLocks noChangeAspect="1"/>
          </p:cNvSpPr>
          <p:nvPr/>
        </p:nvSpPr>
        <p:spPr>
          <a:xfrm rot="10800000">
            <a:off x="776264" y="6214141"/>
            <a:ext cx="120718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3995F4-83BE-55BA-D16C-A59481BFA177}"/>
              </a:ext>
            </a:extLst>
          </p:cNvPr>
          <p:cNvSpPr txBox="1"/>
          <p:nvPr/>
        </p:nvSpPr>
        <p:spPr>
          <a:xfrm>
            <a:off x="896982" y="6137180"/>
            <a:ext cx="286438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Повышение уровня безопасности,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нет </a:t>
            </a:r>
            <a:r>
              <a:rPr lang="ru-RU" sz="1100" dirty="0">
                <a:solidFill>
                  <a:srgbClr val="1D1346"/>
                </a:solidFill>
              </a:rPr>
              <a:t>риска кражи банковской карты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или ее </a:t>
            </a:r>
            <a:r>
              <a:rPr lang="ru-RU" sz="1100" dirty="0">
                <a:solidFill>
                  <a:srgbClr val="1D1346"/>
                </a:solidFill>
              </a:rPr>
              <a:t>данных (реквизитов)</a:t>
            </a:r>
          </a:p>
        </p:txBody>
      </p:sp>
      <p:sp>
        <p:nvSpPr>
          <p:cNvPr id="26" name="Полилиния: фигура 27">
            <a:extLst>
              <a:ext uri="{FF2B5EF4-FFF2-40B4-BE49-F238E27FC236}">
                <a16:creationId xmlns:a16="http://schemas.microsoft.com/office/drawing/2014/main" id="{2EA42F98-A523-0986-9DA8-6FD24DDA95D4}"/>
              </a:ext>
            </a:extLst>
          </p:cNvPr>
          <p:cNvSpPr>
            <a:spLocks noChangeAspect="1"/>
          </p:cNvSpPr>
          <p:nvPr/>
        </p:nvSpPr>
        <p:spPr>
          <a:xfrm rot="10800000">
            <a:off x="3959202" y="5018496"/>
            <a:ext cx="120718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553F130-BA83-1804-BE2C-BFA7AD2EA55A}"/>
              </a:ext>
            </a:extLst>
          </p:cNvPr>
          <p:cNvSpPr txBox="1"/>
          <p:nvPr/>
        </p:nvSpPr>
        <p:spPr>
          <a:xfrm>
            <a:off x="4079920" y="4941535"/>
            <a:ext cx="28643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Ускорение обслуживания,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оптимизация </a:t>
            </a:r>
            <a:r>
              <a:rPr lang="ru-RU" sz="1100" dirty="0">
                <a:solidFill>
                  <a:srgbClr val="1D1346"/>
                </a:solidFill>
              </a:rPr>
              <a:t>затрат</a:t>
            </a:r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67344DE5-87FE-16DD-A9B7-FAAC79F8AE49}"/>
              </a:ext>
            </a:extLst>
          </p:cNvPr>
          <p:cNvSpPr>
            <a:spLocks noChangeAspect="1"/>
          </p:cNvSpPr>
          <p:nvPr/>
        </p:nvSpPr>
        <p:spPr>
          <a:xfrm rot="10800000">
            <a:off x="3959202" y="5449383"/>
            <a:ext cx="120718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6EF7D62-109C-DBEF-5205-77024011C8ED}"/>
              </a:ext>
            </a:extLst>
          </p:cNvPr>
          <p:cNvSpPr txBox="1"/>
          <p:nvPr/>
        </p:nvSpPr>
        <p:spPr>
          <a:xfrm>
            <a:off x="4079920" y="5372422"/>
            <a:ext cx="28643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Новые возможности: подтверждение возраста, льготного статуса</a:t>
            </a:r>
          </a:p>
        </p:txBody>
      </p:sp>
      <p:sp>
        <p:nvSpPr>
          <p:cNvPr id="32" name="Полилиния: фигура 27">
            <a:extLst>
              <a:ext uri="{FF2B5EF4-FFF2-40B4-BE49-F238E27FC236}">
                <a16:creationId xmlns:a16="http://schemas.microsoft.com/office/drawing/2014/main" id="{5A3D9E53-0BE2-7069-A237-1705CD9976E5}"/>
              </a:ext>
            </a:extLst>
          </p:cNvPr>
          <p:cNvSpPr>
            <a:spLocks noChangeAspect="1"/>
          </p:cNvSpPr>
          <p:nvPr/>
        </p:nvSpPr>
        <p:spPr>
          <a:xfrm rot="10800000">
            <a:off x="3959201" y="5880270"/>
            <a:ext cx="120718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37AF786-F96E-487F-0BB6-A22EE309A8B7}"/>
              </a:ext>
            </a:extLst>
          </p:cNvPr>
          <p:cNvSpPr txBox="1"/>
          <p:nvPr/>
        </p:nvSpPr>
        <p:spPr>
          <a:xfrm>
            <a:off x="4079919" y="5803309"/>
            <a:ext cx="28643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Легкая интеграция с существующим кассовым решением</a:t>
            </a:r>
          </a:p>
        </p:txBody>
      </p:sp>
      <p:sp>
        <p:nvSpPr>
          <p:cNvPr id="34" name="Полилиния: фигура 27">
            <a:extLst>
              <a:ext uri="{FF2B5EF4-FFF2-40B4-BE49-F238E27FC236}">
                <a16:creationId xmlns:a16="http://schemas.microsoft.com/office/drawing/2014/main" id="{29158F7F-F143-C9A2-C8D0-0817C8EC49F2}"/>
              </a:ext>
            </a:extLst>
          </p:cNvPr>
          <p:cNvSpPr>
            <a:spLocks noChangeAspect="1"/>
          </p:cNvSpPr>
          <p:nvPr/>
        </p:nvSpPr>
        <p:spPr>
          <a:xfrm rot="10800000">
            <a:off x="3959201" y="6315735"/>
            <a:ext cx="120718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74FC4B4-622E-120B-8227-3E9FB36A695D}"/>
              </a:ext>
            </a:extLst>
          </p:cNvPr>
          <p:cNvSpPr txBox="1"/>
          <p:nvPr/>
        </p:nvSpPr>
        <p:spPr>
          <a:xfrm>
            <a:off x="4079919" y="6238774"/>
            <a:ext cx="28643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Повышение уровня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противодействия </a:t>
            </a:r>
            <a:r>
              <a:rPr lang="ru-RU" sz="1100" dirty="0">
                <a:solidFill>
                  <a:srgbClr val="1D1346"/>
                </a:solidFill>
              </a:rPr>
              <a:t>мошенничеству</a:t>
            </a: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05198D2B-EA35-A8C9-8E42-188393C3279F}"/>
              </a:ext>
            </a:extLst>
          </p:cNvPr>
          <p:cNvSpPr/>
          <p:nvPr/>
        </p:nvSpPr>
        <p:spPr>
          <a:xfrm>
            <a:off x="8039100" y="5104697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A574DF3-60A8-CC60-AD78-983EFA4DEF89}"/>
              </a:ext>
            </a:extLst>
          </p:cNvPr>
          <p:cNvSpPr txBox="1"/>
          <p:nvPr/>
        </p:nvSpPr>
        <p:spPr>
          <a:xfrm>
            <a:off x="8412416" y="5089995"/>
            <a:ext cx="28643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Сдать биометрию</a:t>
            </a:r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E606ECF4-F952-2CE3-C4FF-9E6F98F24DC6}"/>
              </a:ext>
            </a:extLst>
          </p:cNvPr>
          <p:cNvSpPr/>
          <p:nvPr/>
        </p:nvSpPr>
        <p:spPr>
          <a:xfrm>
            <a:off x="8039100" y="5550382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B9276DD-5090-2E2A-E143-2EE11E77989F}"/>
              </a:ext>
            </a:extLst>
          </p:cNvPr>
          <p:cNvSpPr txBox="1"/>
          <p:nvPr/>
        </p:nvSpPr>
        <p:spPr>
          <a:xfrm>
            <a:off x="8412416" y="5521473"/>
            <a:ext cx="286438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Привязать карту или счет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в </a:t>
            </a:r>
            <a:r>
              <a:rPr lang="ru-RU" sz="1100" dirty="0">
                <a:solidFill>
                  <a:srgbClr val="1D1346"/>
                </a:solidFill>
              </a:rPr>
              <a:t>приложении СБПэй или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мобильном </a:t>
            </a:r>
            <a:r>
              <a:rPr lang="ru-RU" sz="1100" dirty="0">
                <a:solidFill>
                  <a:srgbClr val="1D1346"/>
                </a:solidFill>
              </a:rPr>
              <a:t>приложении своего банка </a:t>
            </a:r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5C1C9EF2-3426-F95D-1F04-1C72B0A40CF5}"/>
              </a:ext>
            </a:extLst>
          </p:cNvPr>
          <p:cNvSpPr/>
          <p:nvPr/>
        </p:nvSpPr>
        <p:spPr>
          <a:xfrm>
            <a:off x="8039100" y="6239664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11028BA-9C13-90CB-D386-D86D6562BA4D}"/>
              </a:ext>
            </a:extLst>
          </p:cNvPr>
          <p:cNvSpPr txBox="1"/>
          <p:nvPr/>
        </p:nvSpPr>
        <p:spPr>
          <a:xfrm>
            <a:off x="8412416" y="6210755"/>
            <a:ext cx="28643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Оплатить покупку в любой торговой </a:t>
            </a:r>
            <a:r>
              <a:rPr lang="ru-RU" sz="1100" dirty="0" smtClean="0">
                <a:solidFill>
                  <a:srgbClr val="1D1346"/>
                </a:solidFill>
              </a:rPr>
              <a:t>точке, поддерживающей </a:t>
            </a:r>
            <a:r>
              <a:rPr lang="ru-RU" sz="1100" dirty="0">
                <a:solidFill>
                  <a:srgbClr val="1D1346"/>
                </a:solidFill>
              </a:rPr>
              <a:t>технологию</a:t>
            </a:r>
          </a:p>
        </p:txBody>
      </p:sp>
      <p:sp>
        <p:nvSpPr>
          <p:cNvPr id="81" name="Нижний колонтитул 20">
            <a:extLst>
              <a:ext uri="{FF2B5EF4-FFF2-40B4-BE49-F238E27FC236}">
                <a16:creationId xmlns:a16="http://schemas.microsoft.com/office/drawing/2014/main" id="{580FAAA2-2D57-DF5E-D52B-068685F99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25354" y="423763"/>
            <a:ext cx="8142788" cy="324001"/>
          </a:xfrm>
        </p:spPr>
        <p:txBody>
          <a:bodyPr/>
          <a:lstStyle/>
          <a:p>
            <a:r>
              <a:rPr lang="ru-RU" sz="2000" dirty="0">
                <a:solidFill>
                  <a:srgbClr val="1D1346"/>
                </a:solidFill>
                <a:sym typeface="GothamPro-Light"/>
              </a:rPr>
              <a:t>Оплата с использованием биометрических данных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F4BDA9D2-A5FB-0182-B8ED-758F5FFB3E00}"/>
              </a:ext>
            </a:extLst>
          </p:cNvPr>
          <p:cNvSpPr/>
          <p:nvPr/>
        </p:nvSpPr>
        <p:spPr>
          <a:xfrm>
            <a:off x="0" y="3228932"/>
            <a:ext cx="12192000" cy="1627143"/>
          </a:xfrm>
          <a:prstGeom prst="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: скругленные углы 71">
            <a:extLst>
              <a:ext uri="{FF2B5EF4-FFF2-40B4-BE49-F238E27FC236}">
                <a16:creationId xmlns:a16="http://schemas.microsoft.com/office/drawing/2014/main" id="{5E73FD9F-F4DF-CFAA-8A5B-DA3BE2422085}"/>
              </a:ext>
            </a:extLst>
          </p:cNvPr>
          <p:cNvSpPr/>
          <p:nvPr/>
        </p:nvSpPr>
        <p:spPr>
          <a:xfrm>
            <a:off x="1902309" y="3390411"/>
            <a:ext cx="2594112" cy="5361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03C414F-FEA9-185B-6A5E-0043D3318748}"/>
              </a:ext>
            </a:extLst>
          </p:cNvPr>
          <p:cNvSpPr txBox="1"/>
          <p:nvPr/>
        </p:nvSpPr>
        <p:spPr>
          <a:xfrm>
            <a:off x="7930610" y="4025393"/>
            <a:ext cx="38280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b="1" dirty="0">
                <a:solidFill>
                  <a:srgbClr val="1D1346"/>
                </a:solidFill>
              </a:rPr>
              <a:t>Начать оплачивать покупки </a:t>
            </a:r>
            <a:br>
              <a:rPr lang="ru-RU" b="1" dirty="0">
                <a:solidFill>
                  <a:srgbClr val="1D1346"/>
                </a:solidFill>
              </a:rPr>
            </a:br>
            <a:r>
              <a:rPr lang="ru-RU" b="1" dirty="0">
                <a:solidFill>
                  <a:srgbClr val="F47732"/>
                </a:solidFill>
              </a:rPr>
              <a:t>по биометрии</a:t>
            </a:r>
            <a:r>
              <a:rPr lang="ru-RU" b="1" dirty="0">
                <a:solidFill>
                  <a:srgbClr val="1D1346"/>
                </a:solidFill>
              </a:rPr>
              <a:t> легко</a:t>
            </a:r>
          </a:p>
        </p:txBody>
      </p:sp>
      <p:sp>
        <p:nvSpPr>
          <p:cNvPr id="76" name="Google Shape;77;p15">
            <a:extLst>
              <a:ext uri="{FF2B5EF4-FFF2-40B4-BE49-F238E27FC236}">
                <a16:creationId xmlns:a16="http://schemas.microsoft.com/office/drawing/2014/main" id="{96814CE1-1151-D3A1-EBA2-6347BC7CF4AE}"/>
              </a:ext>
            </a:extLst>
          </p:cNvPr>
          <p:cNvSpPr/>
          <p:nvPr/>
        </p:nvSpPr>
        <p:spPr>
          <a:xfrm rot="8213556">
            <a:off x="1698060" y="3672498"/>
            <a:ext cx="555031" cy="335444"/>
          </a:xfrm>
          <a:custGeom>
            <a:avLst/>
            <a:gdLst/>
            <a:ahLst/>
            <a:cxnLst/>
            <a:rect l="l" t="t" r="r" b="b"/>
            <a:pathLst>
              <a:path w="6871" h="11942" extrusionOk="0">
                <a:moveTo>
                  <a:pt x="1501" y="0"/>
                </a:moveTo>
                <a:cubicBezTo>
                  <a:pt x="737" y="0"/>
                  <a:pt x="0" y="597"/>
                  <a:pt x="0" y="1500"/>
                </a:cubicBezTo>
                <a:lnTo>
                  <a:pt x="0" y="10453"/>
                </a:lnTo>
                <a:cubicBezTo>
                  <a:pt x="0" y="11347"/>
                  <a:pt x="736" y="11942"/>
                  <a:pt x="1499" y="11942"/>
                </a:cubicBezTo>
                <a:cubicBezTo>
                  <a:pt x="1864" y="11942"/>
                  <a:pt x="2236" y="11806"/>
                  <a:pt x="2536" y="11501"/>
                </a:cubicBezTo>
                <a:lnTo>
                  <a:pt x="5382" y="8656"/>
                </a:lnTo>
                <a:cubicBezTo>
                  <a:pt x="6870" y="7179"/>
                  <a:pt x="6870" y="4774"/>
                  <a:pt x="5382" y="3286"/>
                </a:cubicBezTo>
                <a:lnTo>
                  <a:pt x="2536" y="440"/>
                </a:lnTo>
                <a:cubicBezTo>
                  <a:pt x="2236" y="136"/>
                  <a:pt x="1865" y="0"/>
                  <a:pt x="15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entury Gothic" panose="020B0502020202020204" pitchFamily="34" charset="0"/>
              <a:cs typeface="+mn-ea"/>
              <a:sym typeface="+mn-lt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7F3559E-1612-56F1-7F2C-44E7A9B601AA}"/>
              </a:ext>
            </a:extLst>
          </p:cNvPr>
          <p:cNvSpPr txBox="1"/>
          <p:nvPr/>
        </p:nvSpPr>
        <p:spPr>
          <a:xfrm>
            <a:off x="1930697" y="3476189"/>
            <a:ext cx="24829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600" b="1" dirty="0">
                <a:solidFill>
                  <a:srgbClr val="575FAA"/>
                </a:solidFill>
              </a:rPr>
              <a:t>Удобство для </a:t>
            </a:r>
            <a:r>
              <a:rPr lang="ru-RU" sz="1600" b="1" dirty="0">
                <a:solidFill>
                  <a:srgbClr val="DB195B"/>
                </a:solidFill>
              </a:rPr>
              <a:t>граждан</a:t>
            </a:r>
          </a:p>
        </p:txBody>
      </p:sp>
      <p:sp>
        <p:nvSpPr>
          <p:cNvPr id="82" name="Прямоугольник: скругленные углы 77">
            <a:extLst>
              <a:ext uri="{FF2B5EF4-FFF2-40B4-BE49-F238E27FC236}">
                <a16:creationId xmlns:a16="http://schemas.microsoft.com/office/drawing/2014/main" id="{99046448-A360-655C-AAED-B49C185DF990}"/>
              </a:ext>
            </a:extLst>
          </p:cNvPr>
          <p:cNvSpPr/>
          <p:nvPr/>
        </p:nvSpPr>
        <p:spPr>
          <a:xfrm>
            <a:off x="5915138" y="3401369"/>
            <a:ext cx="2594112" cy="53617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Google Shape;77;p15">
            <a:extLst>
              <a:ext uri="{FF2B5EF4-FFF2-40B4-BE49-F238E27FC236}">
                <a16:creationId xmlns:a16="http://schemas.microsoft.com/office/drawing/2014/main" id="{486FAF22-2B60-A387-56D6-CC3F4B7825B8}"/>
              </a:ext>
            </a:extLst>
          </p:cNvPr>
          <p:cNvSpPr/>
          <p:nvPr/>
        </p:nvSpPr>
        <p:spPr>
          <a:xfrm rot="8213556">
            <a:off x="5710889" y="3683456"/>
            <a:ext cx="555031" cy="335444"/>
          </a:xfrm>
          <a:custGeom>
            <a:avLst/>
            <a:gdLst/>
            <a:ahLst/>
            <a:cxnLst/>
            <a:rect l="l" t="t" r="r" b="b"/>
            <a:pathLst>
              <a:path w="6871" h="11942" extrusionOk="0">
                <a:moveTo>
                  <a:pt x="1501" y="0"/>
                </a:moveTo>
                <a:cubicBezTo>
                  <a:pt x="737" y="0"/>
                  <a:pt x="0" y="597"/>
                  <a:pt x="0" y="1500"/>
                </a:cubicBezTo>
                <a:lnTo>
                  <a:pt x="0" y="10453"/>
                </a:lnTo>
                <a:cubicBezTo>
                  <a:pt x="0" y="11347"/>
                  <a:pt x="736" y="11942"/>
                  <a:pt x="1499" y="11942"/>
                </a:cubicBezTo>
                <a:cubicBezTo>
                  <a:pt x="1864" y="11942"/>
                  <a:pt x="2236" y="11806"/>
                  <a:pt x="2536" y="11501"/>
                </a:cubicBezTo>
                <a:lnTo>
                  <a:pt x="5382" y="8656"/>
                </a:lnTo>
                <a:cubicBezTo>
                  <a:pt x="6870" y="7179"/>
                  <a:pt x="6870" y="4774"/>
                  <a:pt x="5382" y="3286"/>
                </a:cubicBezTo>
                <a:lnTo>
                  <a:pt x="2536" y="440"/>
                </a:lnTo>
                <a:cubicBezTo>
                  <a:pt x="2236" y="136"/>
                  <a:pt x="1865" y="0"/>
                  <a:pt x="15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LnTx/>
              <a:uFillTx/>
              <a:latin typeface="Century Gothic" panose="020B0502020202020204" pitchFamily="34" charset="0"/>
              <a:cs typeface="+mn-ea"/>
              <a:sym typeface="+mn-lt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49A6EFF-97E3-2297-80C1-BAE48BCC2B63}"/>
              </a:ext>
            </a:extLst>
          </p:cNvPr>
          <p:cNvSpPr txBox="1"/>
          <p:nvPr/>
        </p:nvSpPr>
        <p:spPr>
          <a:xfrm>
            <a:off x="5988404" y="3489220"/>
            <a:ext cx="28643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600" b="1" dirty="0">
                <a:solidFill>
                  <a:srgbClr val="575FAA"/>
                </a:solidFill>
              </a:rPr>
              <a:t>Удобство для </a:t>
            </a:r>
            <a:r>
              <a:rPr lang="ru-RU" sz="1600" b="1" dirty="0">
                <a:solidFill>
                  <a:srgbClr val="DB195B"/>
                </a:solidFill>
              </a:rPr>
              <a:t>бизнеса</a:t>
            </a:r>
          </a:p>
        </p:txBody>
      </p:sp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692A725D-29B9-EF0C-0507-6CEE802E51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89" y="2911181"/>
            <a:ext cx="1477431" cy="1929351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A315C510-453A-EC0E-42F4-F6AE015F60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2" t="1715" r="15043"/>
          <a:stretch>
            <a:fillRect/>
          </a:stretch>
        </p:blipFill>
        <p:spPr>
          <a:xfrm>
            <a:off x="4496421" y="3028211"/>
            <a:ext cx="1370536" cy="182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65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4FBC97-1F17-7A2B-8A65-B555398DB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A087716-C376-DA6F-E7C1-DB94158271CE}"/>
              </a:ext>
            </a:extLst>
          </p:cNvPr>
          <p:cNvSpPr/>
          <p:nvPr/>
        </p:nvSpPr>
        <p:spPr>
          <a:xfrm>
            <a:off x="0" y="1992749"/>
            <a:ext cx="12192000" cy="1415763"/>
          </a:xfrm>
          <a:prstGeom prst="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0009598-C32B-E58C-36B1-FD2DA86D4B6F}"/>
              </a:ext>
            </a:extLst>
          </p:cNvPr>
          <p:cNvSpPr/>
          <p:nvPr/>
        </p:nvSpPr>
        <p:spPr>
          <a:xfrm>
            <a:off x="578430" y="1160376"/>
            <a:ext cx="6970434" cy="830997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r>
              <a:rPr lang="ru-RU" sz="5400" b="1" dirty="0">
                <a:solidFill>
                  <a:srgbClr val="9151A0"/>
                </a:solidFill>
              </a:rPr>
              <a:t>Универсальный </a:t>
            </a:r>
            <a:r>
              <a:rPr lang="en-US" sz="5400" b="1" dirty="0">
                <a:solidFill>
                  <a:srgbClr val="9151A0"/>
                </a:solidFill>
              </a:rPr>
              <a:t>QR</a:t>
            </a:r>
            <a:endParaRPr lang="ru-RU" sz="5400" b="1" dirty="0">
              <a:solidFill>
                <a:srgbClr val="9151A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4D5C21-CAA4-6E2F-9267-317E408911C4}"/>
              </a:ext>
            </a:extLst>
          </p:cNvPr>
          <p:cNvSpPr txBox="1"/>
          <p:nvPr/>
        </p:nvSpPr>
        <p:spPr>
          <a:xfrm>
            <a:off x="578430" y="2083706"/>
            <a:ext cx="109152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b="1" dirty="0">
                <a:solidFill>
                  <a:srgbClr val="1D1346"/>
                </a:solidFill>
              </a:rPr>
              <a:t>позволяет клиентам совершать покупки, не задумываясь о том, </a:t>
            </a:r>
            <a:r>
              <a:rPr lang="ru-RU" b="1" dirty="0" smtClean="0">
                <a:solidFill>
                  <a:srgbClr val="1D1346"/>
                </a:solidFill>
              </a:rPr>
              <a:t/>
            </a:r>
            <a:br>
              <a:rPr lang="ru-RU" b="1" dirty="0" smtClean="0">
                <a:solidFill>
                  <a:srgbClr val="1D1346"/>
                </a:solidFill>
              </a:rPr>
            </a:br>
            <a:r>
              <a:rPr lang="ru-RU" b="1" dirty="0" smtClean="0">
                <a:solidFill>
                  <a:srgbClr val="1D1346"/>
                </a:solidFill>
              </a:rPr>
              <a:t>каким </a:t>
            </a:r>
            <a:r>
              <a:rPr lang="ru-RU" b="1" dirty="0">
                <a:solidFill>
                  <a:srgbClr val="1D1346"/>
                </a:solidFill>
              </a:rPr>
              <a:t>способом нужно отсканировать </a:t>
            </a:r>
            <a:r>
              <a:rPr lang="en-US" b="1" dirty="0">
                <a:solidFill>
                  <a:srgbClr val="1D1346"/>
                </a:solidFill>
              </a:rPr>
              <a:t>QR</a:t>
            </a:r>
            <a:r>
              <a:rPr lang="ru-RU" b="1" dirty="0">
                <a:solidFill>
                  <a:srgbClr val="1D1346"/>
                </a:solidFill>
              </a:rPr>
              <a:t>-код – штатной камерой телефона </a:t>
            </a:r>
            <a:r>
              <a:rPr lang="ru-RU" b="1" dirty="0" smtClean="0">
                <a:solidFill>
                  <a:srgbClr val="1D1346"/>
                </a:solidFill>
              </a:rPr>
              <a:t/>
            </a:r>
            <a:br>
              <a:rPr lang="ru-RU" b="1" dirty="0" smtClean="0">
                <a:solidFill>
                  <a:srgbClr val="1D1346"/>
                </a:solidFill>
              </a:rPr>
            </a:br>
            <a:r>
              <a:rPr lang="ru-RU" b="1" dirty="0" smtClean="0">
                <a:solidFill>
                  <a:srgbClr val="1D1346"/>
                </a:solidFill>
              </a:rPr>
              <a:t>или </a:t>
            </a:r>
            <a:r>
              <a:rPr lang="ru-RU" b="1" dirty="0">
                <a:solidFill>
                  <a:srgbClr val="1D1346"/>
                </a:solidFill>
              </a:rPr>
              <a:t>камерой какого-либо конкретного платежного </a:t>
            </a:r>
            <a:r>
              <a:rPr lang="ru-RU" b="1" dirty="0" smtClean="0">
                <a:solidFill>
                  <a:srgbClr val="1D1346"/>
                </a:solidFill>
              </a:rPr>
              <a:t>приложения </a:t>
            </a:r>
            <a:endParaRPr lang="ru-RU" b="1" dirty="0">
              <a:solidFill>
                <a:srgbClr val="1D1346"/>
              </a:solidFill>
            </a:endParaRPr>
          </a:p>
          <a:p>
            <a:pPr>
              <a:buClr>
                <a:srgbClr val="128ACB"/>
              </a:buClr>
              <a:defRPr/>
            </a:pPr>
            <a:r>
              <a:rPr lang="ru-RU" b="1" dirty="0">
                <a:solidFill>
                  <a:srgbClr val="1D1346"/>
                </a:solidFill>
              </a:rPr>
              <a:t>Технология позволяет использовать </a:t>
            </a:r>
            <a:r>
              <a:rPr lang="ru-RU" b="1" dirty="0">
                <a:solidFill>
                  <a:srgbClr val="DB195B"/>
                </a:solidFill>
              </a:rPr>
              <a:t>один </a:t>
            </a:r>
            <a:r>
              <a:rPr lang="en-US" b="1" dirty="0">
                <a:solidFill>
                  <a:srgbClr val="DB195B"/>
                </a:solidFill>
              </a:rPr>
              <a:t>QR</a:t>
            </a:r>
            <a:r>
              <a:rPr lang="ru-RU" b="1" dirty="0">
                <a:solidFill>
                  <a:srgbClr val="DB195B"/>
                </a:solidFill>
              </a:rPr>
              <a:t>-код </a:t>
            </a:r>
            <a:r>
              <a:rPr lang="ru-RU" b="1" dirty="0">
                <a:solidFill>
                  <a:srgbClr val="1D1346"/>
                </a:solidFill>
              </a:rPr>
              <a:t>для разных способов оплаты</a:t>
            </a:r>
            <a:endParaRPr lang="ru-RU" dirty="0">
              <a:solidFill>
                <a:srgbClr val="DB195B"/>
              </a:solidFill>
            </a:endParaRPr>
          </a:p>
        </p:txBody>
      </p:sp>
      <p:sp>
        <p:nvSpPr>
          <p:cNvPr id="81" name="Нижний колонтитул 20">
            <a:extLst>
              <a:ext uri="{FF2B5EF4-FFF2-40B4-BE49-F238E27FC236}">
                <a16:creationId xmlns:a16="http://schemas.microsoft.com/office/drawing/2014/main" id="{3E804B09-B60D-AC91-65B1-08E4C7E36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33900" y="423763"/>
            <a:ext cx="8134242" cy="324001"/>
          </a:xfrm>
        </p:spPr>
        <p:txBody>
          <a:bodyPr/>
          <a:lstStyle/>
          <a:p>
            <a:r>
              <a:rPr lang="ru-RU" sz="2000" dirty="0">
                <a:solidFill>
                  <a:srgbClr val="1D1346"/>
                </a:solidFill>
                <a:sym typeface="GothamPro-Light"/>
              </a:rPr>
              <a:t>Универсальный платежный код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0530F617-E56E-EA8A-B40C-4E420703A62F}"/>
              </a:ext>
            </a:extLst>
          </p:cNvPr>
          <p:cNvGrpSpPr/>
          <p:nvPr/>
        </p:nvGrpSpPr>
        <p:grpSpPr>
          <a:xfrm>
            <a:off x="2256651" y="3497183"/>
            <a:ext cx="2798361" cy="617531"/>
            <a:chOff x="1804505" y="3939278"/>
            <a:chExt cx="2798361" cy="617531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3E587C4D-A7D2-230B-57B7-F8D2DF30BFBF}"/>
                </a:ext>
              </a:extLst>
            </p:cNvPr>
            <p:cNvSpPr/>
            <p:nvPr/>
          </p:nvSpPr>
          <p:spPr>
            <a:xfrm>
              <a:off x="2008754" y="3939278"/>
              <a:ext cx="2594112" cy="53617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Google Shape;77;p15">
              <a:extLst>
                <a:ext uri="{FF2B5EF4-FFF2-40B4-BE49-F238E27FC236}">
                  <a16:creationId xmlns:a16="http://schemas.microsoft.com/office/drawing/2014/main" id="{94EB0D99-E1D2-EA87-BD2F-99309ACD8F23}"/>
                </a:ext>
              </a:extLst>
            </p:cNvPr>
            <p:cNvSpPr/>
            <p:nvPr/>
          </p:nvSpPr>
          <p:spPr>
            <a:xfrm rot="8213556">
              <a:off x="1804505" y="4221365"/>
              <a:ext cx="555031" cy="335444"/>
            </a:xfrm>
            <a:custGeom>
              <a:avLst/>
              <a:gdLst/>
              <a:ahLst/>
              <a:cxnLst/>
              <a:rect l="l" t="t" r="r" b="b"/>
              <a:pathLst>
                <a:path w="6871" h="11942" extrusionOk="0">
                  <a:moveTo>
                    <a:pt x="1501" y="0"/>
                  </a:moveTo>
                  <a:cubicBezTo>
                    <a:pt x="737" y="0"/>
                    <a:pt x="0" y="597"/>
                    <a:pt x="0" y="1500"/>
                  </a:cubicBezTo>
                  <a:lnTo>
                    <a:pt x="0" y="10453"/>
                  </a:lnTo>
                  <a:cubicBezTo>
                    <a:pt x="0" y="11347"/>
                    <a:pt x="736" y="11942"/>
                    <a:pt x="1499" y="11942"/>
                  </a:cubicBezTo>
                  <a:cubicBezTo>
                    <a:pt x="1864" y="11942"/>
                    <a:pt x="2236" y="11806"/>
                    <a:pt x="2536" y="11501"/>
                  </a:cubicBezTo>
                  <a:lnTo>
                    <a:pt x="5382" y="8656"/>
                  </a:lnTo>
                  <a:cubicBezTo>
                    <a:pt x="6870" y="7179"/>
                    <a:pt x="6870" y="4774"/>
                    <a:pt x="5382" y="3286"/>
                  </a:cubicBezTo>
                  <a:lnTo>
                    <a:pt x="2536" y="440"/>
                  </a:lnTo>
                  <a:cubicBezTo>
                    <a:pt x="2236" y="136"/>
                    <a:pt x="1865" y="0"/>
                    <a:pt x="150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+mn-ea"/>
                <a:sym typeface="+mn-lt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1D8FA99-3A9F-DE90-E1E3-21C12760F7E3}"/>
                </a:ext>
              </a:extLst>
            </p:cNvPr>
            <p:cNvSpPr txBox="1"/>
            <p:nvPr/>
          </p:nvSpPr>
          <p:spPr>
            <a:xfrm>
              <a:off x="2037142" y="4025056"/>
              <a:ext cx="248298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Clr>
                  <a:srgbClr val="128ACB"/>
                </a:buClr>
                <a:defRPr/>
              </a:pPr>
              <a:r>
                <a:rPr lang="ru-RU" sz="1600" b="1" dirty="0">
                  <a:solidFill>
                    <a:srgbClr val="575FAA"/>
                  </a:solidFill>
                </a:rPr>
                <a:t>Удобство для </a:t>
              </a:r>
              <a:r>
                <a:rPr lang="ru-RU" sz="1600" b="1" dirty="0">
                  <a:solidFill>
                    <a:srgbClr val="DB195B"/>
                  </a:solidFill>
                </a:rPr>
                <a:t>граждан</a:t>
              </a:r>
            </a:p>
          </p:txBody>
        </p:sp>
      </p:grpSp>
      <p:sp>
        <p:nvSpPr>
          <p:cNvPr id="12" name="Полилиния: фигура 27">
            <a:extLst>
              <a:ext uri="{FF2B5EF4-FFF2-40B4-BE49-F238E27FC236}">
                <a16:creationId xmlns:a16="http://schemas.microsoft.com/office/drawing/2014/main" id="{FEC9C3A4-A18B-CC73-8F3A-3C80FEE722B7}"/>
              </a:ext>
            </a:extLst>
          </p:cNvPr>
          <p:cNvSpPr>
            <a:spLocks noChangeAspect="1"/>
          </p:cNvSpPr>
          <p:nvPr/>
        </p:nvSpPr>
        <p:spPr>
          <a:xfrm rot="10800000">
            <a:off x="2899445" y="4203386"/>
            <a:ext cx="144891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4FFC4C-2266-70E9-18D5-B2920EB40E54}"/>
              </a:ext>
            </a:extLst>
          </p:cNvPr>
          <p:cNvSpPr txBox="1"/>
          <p:nvPr/>
        </p:nvSpPr>
        <p:spPr>
          <a:xfrm>
            <a:off x="3046312" y="4145512"/>
            <a:ext cx="3261892" cy="823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b="1" dirty="0">
                <a:solidFill>
                  <a:srgbClr val="1D1346"/>
                </a:solidFill>
              </a:rPr>
              <a:t>Быстро и удобно</a:t>
            </a:r>
          </a:p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050" dirty="0">
                <a:solidFill>
                  <a:srgbClr val="1D1346"/>
                </a:solidFill>
              </a:rPr>
              <a:t>Оплачивайте покупки смартфоном, </a:t>
            </a:r>
            <a:br>
              <a:rPr lang="ru-RU" sz="1050" dirty="0">
                <a:solidFill>
                  <a:srgbClr val="1D1346"/>
                </a:solidFill>
              </a:rPr>
            </a:br>
            <a:r>
              <a:rPr lang="ru-RU" sz="1050" dirty="0">
                <a:solidFill>
                  <a:srgbClr val="1D1346"/>
                </a:solidFill>
              </a:rPr>
              <a:t>достаточно только его и платежного </a:t>
            </a:r>
            <a:r>
              <a:rPr lang="ru-RU" sz="1050" dirty="0" smtClean="0">
                <a:solidFill>
                  <a:srgbClr val="1D1346"/>
                </a:solidFill>
              </a:rPr>
              <a:t/>
            </a:r>
            <a:br>
              <a:rPr lang="ru-RU" sz="1050" dirty="0" smtClean="0">
                <a:solidFill>
                  <a:srgbClr val="1D1346"/>
                </a:solidFill>
              </a:rPr>
            </a:br>
            <a:r>
              <a:rPr lang="ru-RU" sz="1050" dirty="0" smtClean="0">
                <a:solidFill>
                  <a:srgbClr val="1D1346"/>
                </a:solidFill>
              </a:rPr>
              <a:t>приложения </a:t>
            </a:r>
            <a:r>
              <a:rPr lang="ru-RU" sz="1050" dirty="0">
                <a:solidFill>
                  <a:srgbClr val="1D1346"/>
                </a:solidFill>
              </a:rPr>
              <a:t>вашего банка либо СБПэй</a:t>
            </a:r>
            <a:endParaRPr lang="ru-RU" sz="1050" u="sng" dirty="0">
              <a:solidFill>
                <a:srgbClr val="DB195B"/>
              </a:solidFill>
            </a:endParaRPr>
          </a:p>
        </p:txBody>
      </p:sp>
      <p:sp>
        <p:nvSpPr>
          <p:cNvPr id="17" name="Полилиния: фигура 27">
            <a:extLst>
              <a:ext uri="{FF2B5EF4-FFF2-40B4-BE49-F238E27FC236}">
                <a16:creationId xmlns:a16="http://schemas.microsoft.com/office/drawing/2014/main" id="{177EC953-ABF4-4A0F-FDEC-F0DA97AD0649}"/>
              </a:ext>
            </a:extLst>
          </p:cNvPr>
          <p:cNvSpPr>
            <a:spLocks noChangeAspect="1"/>
          </p:cNvSpPr>
          <p:nvPr/>
        </p:nvSpPr>
        <p:spPr>
          <a:xfrm rot="10800000">
            <a:off x="2897470" y="5064864"/>
            <a:ext cx="120718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12F24AC-E88F-F3CA-5708-7A454DF928E8}"/>
              </a:ext>
            </a:extLst>
          </p:cNvPr>
          <p:cNvSpPr txBox="1"/>
          <p:nvPr/>
        </p:nvSpPr>
        <p:spPr>
          <a:xfrm>
            <a:off x="3044337" y="5006989"/>
            <a:ext cx="3263867" cy="823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b="1" dirty="0">
                <a:solidFill>
                  <a:srgbClr val="1D1346"/>
                </a:solidFill>
              </a:rPr>
              <a:t>Множество способов оплаты в одном </a:t>
            </a:r>
            <a:r>
              <a:rPr lang="en-US" sz="1100" b="1" dirty="0">
                <a:solidFill>
                  <a:srgbClr val="1D1346"/>
                </a:solidFill>
              </a:rPr>
              <a:t>QR</a:t>
            </a:r>
            <a:endParaRPr lang="ru-RU" sz="1100" b="1" dirty="0">
              <a:solidFill>
                <a:srgbClr val="1D1346"/>
              </a:solidFill>
            </a:endParaRPr>
          </a:p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050" dirty="0">
                <a:solidFill>
                  <a:srgbClr val="1D1346"/>
                </a:solidFill>
              </a:rPr>
              <a:t>В одном </a:t>
            </a:r>
            <a:r>
              <a:rPr lang="en-US" sz="1050" dirty="0">
                <a:solidFill>
                  <a:srgbClr val="1D1346"/>
                </a:solidFill>
              </a:rPr>
              <a:t>QR</a:t>
            </a:r>
            <a:r>
              <a:rPr lang="ru-RU" sz="1050" dirty="0">
                <a:solidFill>
                  <a:srgbClr val="1D1346"/>
                </a:solidFill>
              </a:rPr>
              <a:t> могут быть доступны </a:t>
            </a:r>
            <a:r>
              <a:rPr lang="ru-RU" sz="1050" dirty="0" smtClean="0">
                <a:solidFill>
                  <a:srgbClr val="1D1346"/>
                </a:solidFill>
              </a:rPr>
              <a:t/>
            </a:r>
            <a:br>
              <a:rPr lang="ru-RU" sz="1050" dirty="0" smtClean="0">
                <a:solidFill>
                  <a:srgbClr val="1D1346"/>
                </a:solidFill>
              </a:rPr>
            </a:br>
            <a:r>
              <a:rPr lang="ru-RU" sz="1050" dirty="0" smtClean="0">
                <a:solidFill>
                  <a:srgbClr val="1D1346"/>
                </a:solidFill>
              </a:rPr>
              <a:t>различные </a:t>
            </a:r>
            <a:r>
              <a:rPr lang="ru-RU" sz="1050" dirty="0">
                <a:solidFill>
                  <a:srgbClr val="1D1346"/>
                </a:solidFill>
              </a:rPr>
              <a:t>способы платежа, такие как: </a:t>
            </a:r>
            <a:r>
              <a:rPr lang="ru-RU" sz="1050" dirty="0" smtClean="0">
                <a:solidFill>
                  <a:srgbClr val="1D1346"/>
                </a:solidFill>
              </a:rPr>
              <a:t/>
            </a:r>
            <a:br>
              <a:rPr lang="ru-RU" sz="1050" dirty="0" smtClean="0">
                <a:solidFill>
                  <a:srgbClr val="1D1346"/>
                </a:solidFill>
              </a:rPr>
            </a:br>
            <a:r>
              <a:rPr lang="en-US" sz="1050" dirty="0" smtClean="0">
                <a:solidFill>
                  <a:srgbClr val="1D1346"/>
                </a:solidFill>
              </a:rPr>
              <a:t>pay-</a:t>
            </a:r>
            <a:r>
              <a:rPr lang="ru-RU" sz="1050" dirty="0">
                <a:solidFill>
                  <a:srgbClr val="1D1346"/>
                </a:solidFill>
              </a:rPr>
              <a:t>сервисы банков, СБП, сервисы рассрочки</a:t>
            </a:r>
            <a:endParaRPr lang="ru-RU" sz="1050" u="sng" dirty="0">
              <a:solidFill>
                <a:srgbClr val="DB195B"/>
              </a:solidFill>
            </a:endParaRPr>
          </a:p>
        </p:txBody>
      </p:sp>
      <p:sp>
        <p:nvSpPr>
          <p:cNvPr id="23" name="Полилиния: фигура 27">
            <a:extLst>
              <a:ext uri="{FF2B5EF4-FFF2-40B4-BE49-F238E27FC236}">
                <a16:creationId xmlns:a16="http://schemas.microsoft.com/office/drawing/2014/main" id="{68B06D38-0694-EC1D-70E2-AA35AC8112A8}"/>
              </a:ext>
            </a:extLst>
          </p:cNvPr>
          <p:cNvSpPr>
            <a:spLocks noChangeAspect="1"/>
          </p:cNvSpPr>
          <p:nvPr/>
        </p:nvSpPr>
        <p:spPr>
          <a:xfrm rot="10800000">
            <a:off x="2897469" y="5984217"/>
            <a:ext cx="120718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A1D4884-2D77-56EC-D199-EFC6A52B09DF}"/>
              </a:ext>
            </a:extLst>
          </p:cNvPr>
          <p:cNvSpPr txBox="1"/>
          <p:nvPr/>
        </p:nvSpPr>
        <p:spPr>
          <a:xfrm>
            <a:off x="3044336" y="5926342"/>
            <a:ext cx="3263868" cy="823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b="1" dirty="0">
                <a:solidFill>
                  <a:srgbClr val="1D1346"/>
                </a:solidFill>
              </a:rPr>
              <a:t>Сохраняются привилегии от банков и СБП</a:t>
            </a:r>
          </a:p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050" dirty="0">
                <a:solidFill>
                  <a:srgbClr val="1D1346"/>
                </a:solidFill>
              </a:rPr>
              <a:t>Вы можете получать привычные кешбэки, которые предназначены вам </a:t>
            </a:r>
            <a:r>
              <a:rPr lang="ru-RU" sz="1050" dirty="0" smtClean="0">
                <a:solidFill>
                  <a:srgbClr val="1D1346"/>
                </a:solidFill>
              </a:rPr>
              <a:t/>
            </a:r>
            <a:br>
              <a:rPr lang="ru-RU" sz="1050" dirty="0" smtClean="0">
                <a:solidFill>
                  <a:srgbClr val="1D1346"/>
                </a:solidFill>
              </a:rPr>
            </a:br>
            <a:r>
              <a:rPr lang="ru-RU" sz="1050" dirty="0" smtClean="0">
                <a:solidFill>
                  <a:srgbClr val="1D1346"/>
                </a:solidFill>
              </a:rPr>
              <a:t>по </a:t>
            </a:r>
            <a:r>
              <a:rPr lang="ru-RU" sz="1050" dirty="0">
                <a:solidFill>
                  <a:srgbClr val="1D1346"/>
                </a:solidFill>
              </a:rPr>
              <a:t>выбранной программе лояльности</a:t>
            </a:r>
            <a:endParaRPr lang="ru-RU" sz="1050" u="sng" dirty="0">
              <a:solidFill>
                <a:srgbClr val="DB195B"/>
              </a:solidFill>
            </a:endParaRPr>
          </a:p>
        </p:txBody>
      </p:sp>
      <p:grpSp>
        <p:nvGrpSpPr>
          <p:cNvPr id="93" name="Группа 92">
            <a:extLst>
              <a:ext uri="{FF2B5EF4-FFF2-40B4-BE49-F238E27FC236}">
                <a16:creationId xmlns:a16="http://schemas.microsoft.com/office/drawing/2014/main" id="{2AB3516F-A896-050E-6F5F-1BB545AD48E2}"/>
              </a:ext>
            </a:extLst>
          </p:cNvPr>
          <p:cNvGrpSpPr/>
          <p:nvPr/>
        </p:nvGrpSpPr>
        <p:grpSpPr>
          <a:xfrm>
            <a:off x="7940179" y="3497501"/>
            <a:ext cx="2798361" cy="617531"/>
            <a:chOff x="1804505" y="3939278"/>
            <a:chExt cx="2798361" cy="617531"/>
          </a:xfrm>
        </p:grpSpPr>
        <p:sp>
          <p:nvSpPr>
            <p:cNvPr id="94" name="Прямоугольник: скругленные углы 93">
              <a:extLst>
                <a:ext uri="{FF2B5EF4-FFF2-40B4-BE49-F238E27FC236}">
                  <a16:creationId xmlns:a16="http://schemas.microsoft.com/office/drawing/2014/main" id="{CFB2DB64-4206-5DF3-833D-34803869AF04}"/>
                </a:ext>
              </a:extLst>
            </p:cNvPr>
            <p:cNvSpPr/>
            <p:nvPr/>
          </p:nvSpPr>
          <p:spPr>
            <a:xfrm>
              <a:off x="2008754" y="3939278"/>
              <a:ext cx="2594112" cy="53617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Google Shape;77;p15">
              <a:extLst>
                <a:ext uri="{FF2B5EF4-FFF2-40B4-BE49-F238E27FC236}">
                  <a16:creationId xmlns:a16="http://schemas.microsoft.com/office/drawing/2014/main" id="{6024BB53-8F16-4B85-1570-9D711A3B69CA}"/>
                </a:ext>
              </a:extLst>
            </p:cNvPr>
            <p:cNvSpPr/>
            <p:nvPr/>
          </p:nvSpPr>
          <p:spPr>
            <a:xfrm rot="8213556">
              <a:off x="1804505" y="4221365"/>
              <a:ext cx="555031" cy="335444"/>
            </a:xfrm>
            <a:custGeom>
              <a:avLst/>
              <a:gdLst/>
              <a:ahLst/>
              <a:cxnLst/>
              <a:rect l="l" t="t" r="r" b="b"/>
              <a:pathLst>
                <a:path w="6871" h="11942" extrusionOk="0">
                  <a:moveTo>
                    <a:pt x="1501" y="0"/>
                  </a:moveTo>
                  <a:cubicBezTo>
                    <a:pt x="737" y="0"/>
                    <a:pt x="0" y="597"/>
                    <a:pt x="0" y="1500"/>
                  </a:cubicBezTo>
                  <a:lnTo>
                    <a:pt x="0" y="10453"/>
                  </a:lnTo>
                  <a:cubicBezTo>
                    <a:pt x="0" y="11347"/>
                    <a:pt x="736" y="11942"/>
                    <a:pt x="1499" y="11942"/>
                  </a:cubicBezTo>
                  <a:cubicBezTo>
                    <a:pt x="1864" y="11942"/>
                    <a:pt x="2236" y="11806"/>
                    <a:pt x="2536" y="11501"/>
                  </a:cubicBezTo>
                  <a:lnTo>
                    <a:pt x="5382" y="8656"/>
                  </a:lnTo>
                  <a:cubicBezTo>
                    <a:pt x="6870" y="7179"/>
                    <a:pt x="6870" y="4774"/>
                    <a:pt x="5382" y="3286"/>
                  </a:cubicBezTo>
                  <a:lnTo>
                    <a:pt x="2536" y="440"/>
                  </a:lnTo>
                  <a:cubicBezTo>
                    <a:pt x="2236" y="136"/>
                    <a:pt x="1865" y="0"/>
                    <a:pt x="150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+mn-ea"/>
                <a:sym typeface="+mn-lt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07674501-4792-A9F0-636A-EAC9470BB63E}"/>
                </a:ext>
              </a:extLst>
            </p:cNvPr>
            <p:cNvSpPr txBox="1"/>
            <p:nvPr/>
          </p:nvSpPr>
          <p:spPr>
            <a:xfrm>
              <a:off x="2037142" y="4025056"/>
              <a:ext cx="248298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Clr>
                  <a:srgbClr val="128ACB"/>
                </a:buClr>
                <a:defRPr/>
              </a:pPr>
              <a:r>
                <a:rPr lang="ru-RU" sz="1600" b="1" dirty="0">
                  <a:solidFill>
                    <a:srgbClr val="575FAA"/>
                  </a:solidFill>
                </a:rPr>
                <a:t>Удобство для </a:t>
              </a:r>
              <a:r>
                <a:rPr lang="ru-RU" sz="1600" b="1" dirty="0">
                  <a:solidFill>
                    <a:srgbClr val="DB195B"/>
                  </a:solidFill>
                </a:rPr>
                <a:t>бизнеса</a:t>
              </a:r>
            </a:p>
          </p:txBody>
        </p:sp>
      </p:grpSp>
      <p:sp>
        <p:nvSpPr>
          <p:cNvPr id="97" name="Полилиния: фигура 27">
            <a:extLst>
              <a:ext uri="{FF2B5EF4-FFF2-40B4-BE49-F238E27FC236}">
                <a16:creationId xmlns:a16="http://schemas.microsoft.com/office/drawing/2014/main" id="{83B54AA9-4B33-BE82-7FD9-F00E67C4343C}"/>
              </a:ext>
            </a:extLst>
          </p:cNvPr>
          <p:cNvSpPr>
            <a:spLocks noChangeAspect="1"/>
          </p:cNvSpPr>
          <p:nvPr/>
        </p:nvSpPr>
        <p:spPr>
          <a:xfrm rot="10800000">
            <a:off x="8524688" y="4203386"/>
            <a:ext cx="144891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626562E5-C8AC-FC7D-5424-40F57DE9B5E6}"/>
              </a:ext>
            </a:extLst>
          </p:cNvPr>
          <p:cNvSpPr txBox="1"/>
          <p:nvPr/>
        </p:nvSpPr>
        <p:spPr>
          <a:xfrm>
            <a:off x="8671554" y="4145512"/>
            <a:ext cx="3409609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b="1" dirty="0">
                <a:solidFill>
                  <a:srgbClr val="1D1346"/>
                </a:solidFill>
              </a:rPr>
              <a:t>Все доступные способы оплаты в одном </a:t>
            </a:r>
            <a:r>
              <a:rPr lang="en-US" sz="1100" b="1" dirty="0">
                <a:solidFill>
                  <a:srgbClr val="1D1346"/>
                </a:solidFill>
              </a:rPr>
              <a:t>QR</a:t>
            </a:r>
          </a:p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050" dirty="0">
                <a:solidFill>
                  <a:srgbClr val="1D1346"/>
                </a:solidFill>
              </a:rPr>
              <a:t>Все доступные для продавца способы приема платежа включены в один </a:t>
            </a:r>
            <a:r>
              <a:rPr lang="en-US" sz="1050" dirty="0">
                <a:solidFill>
                  <a:srgbClr val="1D1346"/>
                </a:solidFill>
              </a:rPr>
              <a:t>QR</a:t>
            </a:r>
            <a:r>
              <a:rPr lang="ru-RU" sz="1050" dirty="0">
                <a:solidFill>
                  <a:srgbClr val="1D1346"/>
                </a:solidFill>
              </a:rPr>
              <a:t>, в т.ч. СБП</a:t>
            </a:r>
            <a:endParaRPr lang="ru-RU" sz="1050" u="sng" dirty="0">
              <a:solidFill>
                <a:srgbClr val="DB195B"/>
              </a:solidFill>
            </a:endParaRPr>
          </a:p>
        </p:txBody>
      </p:sp>
      <p:sp>
        <p:nvSpPr>
          <p:cNvPr id="99" name="Полилиния: фигура 27">
            <a:extLst>
              <a:ext uri="{FF2B5EF4-FFF2-40B4-BE49-F238E27FC236}">
                <a16:creationId xmlns:a16="http://schemas.microsoft.com/office/drawing/2014/main" id="{E650CCFF-BDE0-5833-FE78-112D58AF8502}"/>
              </a:ext>
            </a:extLst>
          </p:cNvPr>
          <p:cNvSpPr>
            <a:spLocks noChangeAspect="1"/>
          </p:cNvSpPr>
          <p:nvPr/>
        </p:nvSpPr>
        <p:spPr>
          <a:xfrm rot="10800000">
            <a:off x="8522713" y="5064864"/>
            <a:ext cx="120718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16E7AC5-535A-CE8A-93A1-55549B4D3A57}"/>
              </a:ext>
            </a:extLst>
          </p:cNvPr>
          <p:cNvSpPr txBox="1"/>
          <p:nvPr/>
        </p:nvSpPr>
        <p:spPr>
          <a:xfrm>
            <a:off x="8669580" y="5006989"/>
            <a:ext cx="3263867" cy="1146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b="1" dirty="0">
                <a:solidFill>
                  <a:srgbClr val="1D1346"/>
                </a:solidFill>
              </a:rPr>
              <a:t>Сокращение расходов на оборудование</a:t>
            </a:r>
          </a:p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050" dirty="0">
                <a:solidFill>
                  <a:srgbClr val="1D1346"/>
                </a:solidFill>
              </a:rPr>
              <a:t>Универсальный </a:t>
            </a:r>
            <a:r>
              <a:rPr lang="en-US" sz="1050" dirty="0">
                <a:solidFill>
                  <a:srgbClr val="1D1346"/>
                </a:solidFill>
              </a:rPr>
              <a:t>QR</a:t>
            </a:r>
            <a:r>
              <a:rPr lang="ru-RU" sz="1050" dirty="0">
                <a:solidFill>
                  <a:srgbClr val="1D1346"/>
                </a:solidFill>
              </a:rPr>
              <a:t> – альтернатива эквайрингу: для приема платежей наличие терминала </a:t>
            </a:r>
            <a:br>
              <a:rPr lang="ru-RU" sz="1050" dirty="0">
                <a:solidFill>
                  <a:srgbClr val="1D1346"/>
                </a:solidFill>
              </a:rPr>
            </a:br>
            <a:r>
              <a:rPr lang="ru-RU" sz="1050" dirty="0">
                <a:solidFill>
                  <a:srgbClr val="1D1346"/>
                </a:solidFill>
              </a:rPr>
              <a:t>и другого оборудования необязательно, выберите оптимальный способ </a:t>
            </a:r>
            <a:r>
              <a:rPr lang="ru-RU" sz="1050" dirty="0" smtClean="0">
                <a:solidFill>
                  <a:srgbClr val="1D1346"/>
                </a:solidFill>
              </a:rPr>
              <a:t>вывода</a:t>
            </a:r>
            <a:br>
              <a:rPr lang="ru-RU" sz="1050" dirty="0" smtClean="0">
                <a:solidFill>
                  <a:srgbClr val="1D1346"/>
                </a:solidFill>
              </a:rPr>
            </a:br>
            <a:r>
              <a:rPr lang="en-US" sz="1050" dirty="0" smtClean="0">
                <a:solidFill>
                  <a:srgbClr val="1D1346"/>
                </a:solidFill>
              </a:rPr>
              <a:t>QR</a:t>
            </a:r>
            <a:r>
              <a:rPr lang="ru-RU" sz="1050" dirty="0" smtClean="0">
                <a:solidFill>
                  <a:srgbClr val="1D1346"/>
                </a:solidFill>
              </a:rPr>
              <a:t> для </a:t>
            </a:r>
            <a:r>
              <a:rPr lang="ru-RU" sz="1050" dirty="0">
                <a:solidFill>
                  <a:srgbClr val="1D1346"/>
                </a:solidFill>
              </a:rPr>
              <a:t>вашего бизнеса</a:t>
            </a:r>
            <a:endParaRPr lang="ru-RU" sz="1050" u="sng" dirty="0">
              <a:solidFill>
                <a:srgbClr val="DB195B"/>
              </a:solidFill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85A5D3D-552F-661F-3B1E-02D7A4248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2" t="1715" r="15043"/>
          <a:stretch>
            <a:fillRect/>
          </a:stretch>
        </p:blipFill>
        <p:spPr>
          <a:xfrm>
            <a:off x="6209966" y="3604747"/>
            <a:ext cx="2445420" cy="3253253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EFC53519-F723-4A7D-0DE2-EFA4C0C51B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53" y="3497183"/>
            <a:ext cx="2579712" cy="3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251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4FBC97-1F17-7A2B-8A65-B555398DB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Прямоугольник 174">
            <a:extLst>
              <a:ext uri="{FF2B5EF4-FFF2-40B4-BE49-F238E27FC236}">
                <a16:creationId xmlns:a16="http://schemas.microsoft.com/office/drawing/2014/main" id="{0A087716-C376-DA6F-E7C1-DB94158271CE}"/>
              </a:ext>
            </a:extLst>
          </p:cNvPr>
          <p:cNvSpPr/>
          <p:nvPr/>
        </p:nvSpPr>
        <p:spPr>
          <a:xfrm>
            <a:off x="0" y="3821302"/>
            <a:ext cx="12192000" cy="3036698"/>
          </a:xfrm>
          <a:prstGeom prst="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1" name="Нижний колонтитул 20">
            <a:extLst>
              <a:ext uri="{FF2B5EF4-FFF2-40B4-BE49-F238E27FC236}">
                <a16:creationId xmlns:a16="http://schemas.microsoft.com/office/drawing/2014/main" id="{3E804B09-B60D-AC91-65B1-08E4C7E36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08262" y="423763"/>
            <a:ext cx="8159879" cy="324001"/>
          </a:xfrm>
        </p:spPr>
        <p:txBody>
          <a:bodyPr/>
          <a:lstStyle/>
          <a:p>
            <a:r>
              <a:rPr lang="ru-RU" sz="2000" dirty="0">
                <a:solidFill>
                  <a:srgbClr val="1D1346"/>
                </a:solidFill>
                <a:sym typeface="GothamPro-Light"/>
              </a:rPr>
              <a:t>Универсальный платежный код</a:t>
            </a:r>
          </a:p>
        </p:txBody>
      </p:sp>
      <p:grpSp>
        <p:nvGrpSpPr>
          <p:cNvPr id="92" name="Группа 91"/>
          <p:cNvGrpSpPr>
            <a:grpSpLocks noChangeAspect="1"/>
          </p:cNvGrpSpPr>
          <p:nvPr/>
        </p:nvGrpSpPr>
        <p:grpSpPr bwMode="auto">
          <a:xfrm>
            <a:off x="563919" y="1435465"/>
            <a:ext cx="994057" cy="1803876"/>
            <a:chOff x="509034" y="1701165"/>
            <a:chExt cx="2281418" cy="4140000"/>
          </a:xfrm>
        </p:grpSpPr>
        <p:sp>
          <p:nvSpPr>
            <p:cNvPr id="93" name="Прямоугольник: скругленные углы 45"/>
            <p:cNvSpPr/>
            <p:nvPr/>
          </p:nvSpPr>
          <p:spPr bwMode="auto">
            <a:xfrm>
              <a:off x="800510" y="1973580"/>
              <a:ext cx="1695933" cy="3611880"/>
            </a:xfrm>
            <a:prstGeom prst="roundRect">
              <a:avLst>
                <a:gd name="adj" fmla="val 7231"/>
              </a:avLst>
            </a:prstGeom>
            <a:solidFill>
              <a:srgbClr val="F5F1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94" name="Рисунок 945461897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847553" y="2524941"/>
              <a:ext cx="1604381" cy="2849699"/>
            </a:xfrm>
            <a:prstGeom prst="rect">
              <a:avLst/>
            </a:prstGeom>
          </p:spPr>
        </p:pic>
        <p:pic>
          <p:nvPicPr>
            <p:cNvPr id="95" name="Рисунок 94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509034" y="1701165"/>
              <a:ext cx="2281418" cy="4140000"/>
            </a:xfrm>
            <a:prstGeom prst="rect">
              <a:avLst/>
            </a:prstGeom>
          </p:spPr>
        </p:pic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DF4D5C21-CAA4-6E2F-9267-317E408911C4}"/>
              </a:ext>
            </a:extLst>
          </p:cNvPr>
          <p:cNvSpPr txBox="1"/>
          <p:nvPr/>
        </p:nvSpPr>
        <p:spPr>
          <a:xfrm>
            <a:off x="563919" y="992831"/>
            <a:ext cx="109152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b="1" dirty="0">
                <a:solidFill>
                  <a:srgbClr val="1D1346"/>
                </a:solidFill>
              </a:rPr>
              <a:t>Сканирование камерой </a:t>
            </a:r>
            <a:r>
              <a:rPr lang="ru-RU" b="1" dirty="0">
                <a:solidFill>
                  <a:srgbClr val="DB195B"/>
                </a:solidFill>
              </a:rPr>
              <a:t>смартфона</a:t>
            </a:r>
          </a:p>
        </p:txBody>
      </p:sp>
      <p:sp>
        <p:nvSpPr>
          <p:cNvPr id="97" name="TextBox 1"/>
          <p:cNvSpPr txBox="1"/>
          <p:nvPr/>
        </p:nvSpPr>
        <p:spPr bwMode="auto">
          <a:xfrm>
            <a:off x="563919" y="3178823"/>
            <a:ext cx="21072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050" dirty="0">
                <a:solidFill>
                  <a:srgbClr val="1D1346"/>
                </a:solidFill>
              </a:rPr>
              <a:t>1. </a:t>
            </a:r>
            <a:r>
              <a:rPr lang="ru-RU" sz="1050" b="1" dirty="0">
                <a:solidFill>
                  <a:srgbClr val="DB195B"/>
                </a:solidFill>
              </a:rPr>
              <a:t>Сканирование</a:t>
            </a:r>
            <a:r>
              <a:rPr lang="ru-RU" sz="1050" dirty="0">
                <a:solidFill>
                  <a:srgbClr val="DB195B"/>
                </a:solidFill>
              </a:rPr>
              <a:t> </a:t>
            </a:r>
            <a:endParaRPr sz="1050" dirty="0">
              <a:solidFill>
                <a:srgbClr val="DB195B"/>
              </a:solidFill>
            </a:endParaRPr>
          </a:p>
          <a:p>
            <a:pPr>
              <a:buClr>
                <a:srgbClr val="128ACB"/>
              </a:buClr>
              <a:defRPr/>
            </a:pPr>
            <a:r>
              <a:rPr lang="ru-RU" sz="1050" dirty="0">
                <a:solidFill>
                  <a:srgbClr val="1D1346"/>
                </a:solidFill>
              </a:rPr>
              <a:t>камерой смартфона</a:t>
            </a:r>
            <a:endParaRPr sz="1050" dirty="0">
              <a:solidFill>
                <a:srgbClr val="1D1346"/>
              </a:solidFill>
            </a:endParaRPr>
          </a:p>
        </p:txBody>
      </p:sp>
      <p:grpSp>
        <p:nvGrpSpPr>
          <p:cNvPr id="99" name="Группа 98"/>
          <p:cNvGrpSpPr>
            <a:grpSpLocks noChangeAspect="1"/>
          </p:cNvGrpSpPr>
          <p:nvPr/>
        </p:nvGrpSpPr>
        <p:grpSpPr bwMode="auto">
          <a:xfrm>
            <a:off x="2317033" y="1435464"/>
            <a:ext cx="994058" cy="1803878"/>
            <a:chOff x="2849968" y="1701165"/>
            <a:chExt cx="2281416" cy="4140000"/>
          </a:xfrm>
        </p:grpSpPr>
        <p:sp>
          <p:nvSpPr>
            <p:cNvPr id="100" name="Прямоугольник: скругленные углы 47"/>
            <p:cNvSpPr/>
            <p:nvPr/>
          </p:nvSpPr>
          <p:spPr bwMode="auto">
            <a:xfrm>
              <a:off x="3143977" y="1973580"/>
              <a:ext cx="1695933" cy="3611880"/>
            </a:xfrm>
            <a:prstGeom prst="roundRect">
              <a:avLst>
                <a:gd name="adj" fmla="val 7231"/>
              </a:avLst>
            </a:prstGeom>
            <a:solidFill>
              <a:srgbClr val="F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01" name="Рисунок 100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3143977" y="1979676"/>
              <a:ext cx="1701355" cy="3194889"/>
            </a:xfrm>
            <a:prstGeom prst="roundRect">
              <a:avLst>
                <a:gd name="adj" fmla="val 10576"/>
              </a:avLst>
            </a:prstGeom>
          </p:spPr>
        </p:pic>
        <p:pic>
          <p:nvPicPr>
            <p:cNvPr id="102" name="Рисунок 101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2849968" y="1701165"/>
              <a:ext cx="2281416" cy="4140000"/>
            </a:xfrm>
            <a:prstGeom prst="rect">
              <a:avLst/>
            </a:prstGeom>
          </p:spPr>
        </p:pic>
      </p:grpSp>
      <p:cxnSp>
        <p:nvCxnSpPr>
          <p:cNvPr id="103" name="Прямая со стрелкой 102"/>
          <p:cNvCxnSpPr>
            <a:cxnSpLocks/>
          </p:cNvCxnSpPr>
          <p:nvPr/>
        </p:nvCxnSpPr>
        <p:spPr bwMode="auto">
          <a:xfrm flipH="1">
            <a:off x="1601351" y="2318431"/>
            <a:ext cx="612000" cy="0"/>
          </a:xfrm>
          <a:prstGeom prst="straightConnector1">
            <a:avLst/>
          </a:prstGeom>
          <a:noFill/>
          <a:ln w="25400">
            <a:solidFill>
              <a:srgbClr val="404040"/>
            </a:solidFill>
            <a:headEnd type="triangle" w="med" len="lg"/>
            <a:tailEnd type="none" w="med" len="lg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5" name="TextBox 1"/>
          <p:cNvSpPr txBox="1"/>
          <p:nvPr/>
        </p:nvSpPr>
        <p:spPr bwMode="auto">
          <a:xfrm>
            <a:off x="2314681" y="3178823"/>
            <a:ext cx="23430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050" dirty="0">
                <a:solidFill>
                  <a:srgbClr val="1D1346"/>
                </a:solidFill>
              </a:rPr>
              <a:t>2. </a:t>
            </a:r>
            <a:r>
              <a:rPr lang="ru-RU" sz="1050" b="1" dirty="0">
                <a:solidFill>
                  <a:srgbClr val="DB195B"/>
                </a:solidFill>
              </a:rPr>
              <a:t>Платежная страница</a:t>
            </a:r>
            <a:br>
              <a:rPr lang="ru-RU" sz="1050" b="1" dirty="0">
                <a:solidFill>
                  <a:srgbClr val="DB195B"/>
                </a:solidFill>
              </a:rPr>
            </a:br>
            <a:r>
              <a:rPr lang="ru-RU" sz="1050" dirty="0">
                <a:solidFill>
                  <a:srgbClr val="1D1346"/>
                </a:solidFill>
              </a:rPr>
              <a:t>со способами оплаты, которые поддерживает </a:t>
            </a:r>
            <a:r>
              <a:rPr lang="ru-RU" sz="1050" dirty="0" smtClean="0">
                <a:solidFill>
                  <a:srgbClr val="1D1346"/>
                </a:solidFill>
              </a:rPr>
              <a:t>продавец</a:t>
            </a:r>
            <a:endParaRPr lang="ru-RU" sz="1050" dirty="0">
              <a:solidFill>
                <a:srgbClr val="1D1346"/>
              </a:solidFill>
            </a:endParaRPr>
          </a:p>
        </p:txBody>
      </p:sp>
      <p:cxnSp>
        <p:nvCxnSpPr>
          <p:cNvPr id="106" name="Соединитель: уступ 53"/>
          <p:cNvCxnSpPr>
            <a:cxnSpLocks/>
          </p:cNvCxnSpPr>
          <p:nvPr/>
        </p:nvCxnSpPr>
        <p:spPr bwMode="auto">
          <a:xfrm flipV="1">
            <a:off x="3412830" y="1765279"/>
            <a:ext cx="2988000" cy="562211"/>
          </a:xfrm>
          <a:prstGeom prst="bentConnector3">
            <a:avLst>
              <a:gd name="adj1" fmla="val 84428"/>
            </a:avLst>
          </a:prstGeom>
          <a:noFill/>
          <a:ln w="25400">
            <a:solidFill>
              <a:srgbClr val="404040"/>
            </a:solidFill>
            <a:headEnd type="none" w="med" len="lg"/>
            <a:tailEnd type="triangle" w="med" len="lg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7" name="Соединитель: уступ 56"/>
          <p:cNvCxnSpPr>
            <a:cxnSpLocks/>
          </p:cNvCxnSpPr>
          <p:nvPr/>
        </p:nvCxnSpPr>
        <p:spPr bwMode="auto">
          <a:xfrm>
            <a:off x="3412830" y="2327915"/>
            <a:ext cx="2988000" cy="612540"/>
          </a:xfrm>
          <a:prstGeom prst="bentConnector3">
            <a:avLst>
              <a:gd name="adj1" fmla="val 84428"/>
            </a:avLst>
          </a:prstGeom>
          <a:noFill/>
          <a:ln w="25400">
            <a:solidFill>
              <a:srgbClr val="404040"/>
            </a:solidFill>
            <a:headEnd type="none" w="med" len="lg"/>
            <a:tailEnd type="triangle" w="med" len="lg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9" name="TextBox 1"/>
          <p:cNvSpPr txBox="1"/>
          <p:nvPr/>
        </p:nvSpPr>
        <p:spPr bwMode="auto">
          <a:xfrm>
            <a:off x="3414072" y="1544621"/>
            <a:ext cx="24531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050" dirty="0">
                <a:solidFill>
                  <a:srgbClr val="1D1346"/>
                </a:solidFill>
              </a:rPr>
              <a:t>3. </a:t>
            </a:r>
            <a:r>
              <a:rPr lang="ru-RU" sz="1050" b="1" dirty="0">
                <a:solidFill>
                  <a:srgbClr val="DB195B"/>
                </a:solidFill>
              </a:rPr>
              <a:t>Перевод будет выполнен </a:t>
            </a:r>
            <a:r>
              <a:rPr lang="ru-RU" sz="1050" b="1" dirty="0" smtClean="0">
                <a:solidFill>
                  <a:srgbClr val="DB195B"/>
                </a:solidFill>
              </a:rPr>
              <a:t/>
            </a:r>
            <a:br>
              <a:rPr lang="ru-RU" sz="1050" b="1" dirty="0" smtClean="0">
                <a:solidFill>
                  <a:srgbClr val="DB195B"/>
                </a:solidFill>
              </a:rPr>
            </a:br>
            <a:r>
              <a:rPr lang="ru-RU" sz="1050" b="1" dirty="0" smtClean="0">
                <a:solidFill>
                  <a:srgbClr val="DB195B"/>
                </a:solidFill>
              </a:rPr>
              <a:t>выбранным способом</a:t>
            </a:r>
            <a:r>
              <a:rPr lang="ru-RU" sz="1050" dirty="0" smtClean="0">
                <a:solidFill>
                  <a:srgbClr val="1D1346"/>
                </a:solidFill>
              </a:rPr>
              <a:t> </a:t>
            </a:r>
            <a:br>
              <a:rPr lang="ru-RU" sz="1050" dirty="0" smtClean="0">
                <a:solidFill>
                  <a:srgbClr val="1D1346"/>
                </a:solidFill>
              </a:rPr>
            </a:br>
            <a:r>
              <a:rPr lang="ru-RU" sz="1050" dirty="0" smtClean="0">
                <a:solidFill>
                  <a:srgbClr val="1D1346"/>
                </a:solidFill>
              </a:rPr>
              <a:t>оплаты </a:t>
            </a:r>
            <a:r>
              <a:rPr lang="ru-RU" sz="1050" dirty="0">
                <a:solidFill>
                  <a:srgbClr val="1D1346"/>
                </a:solidFill>
              </a:rPr>
              <a:t>и в соответствии </a:t>
            </a:r>
            <a:r>
              <a:rPr lang="ru-RU" sz="1050" dirty="0" smtClean="0">
                <a:solidFill>
                  <a:srgbClr val="1D1346"/>
                </a:solidFill>
              </a:rPr>
              <a:t/>
            </a:r>
            <a:br>
              <a:rPr lang="ru-RU" sz="1050" dirty="0" smtClean="0">
                <a:solidFill>
                  <a:srgbClr val="1D1346"/>
                </a:solidFill>
              </a:rPr>
            </a:br>
            <a:r>
              <a:rPr lang="ru-RU" sz="1050" dirty="0" smtClean="0">
                <a:solidFill>
                  <a:srgbClr val="1D1346"/>
                </a:solidFill>
              </a:rPr>
              <a:t>с </a:t>
            </a:r>
            <a:r>
              <a:rPr lang="ru-RU" sz="1050" dirty="0">
                <a:solidFill>
                  <a:srgbClr val="1D1346"/>
                </a:solidFill>
              </a:rPr>
              <a:t>применяемыми в нем тарифами </a:t>
            </a:r>
          </a:p>
        </p:txBody>
      </p:sp>
      <p:sp>
        <p:nvSpPr>
          <p:cNvPr id="114" name="TextBox 1"/>
          <p:cNvSpPr txBox="1"/>
          <p:nvPr/>
        </p:nvSpPr>
        <p:spPr bwMode="auto">
          <a:xfrm>
            <a:off x="547738" y="6081410"/>
            <a:ext cx="210722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050" dirty="0">
                <a:solidFill>
                  <a:srgbClr val="1D1346"/>
                </a:solidFill>
              </a:rPr>
              <a:t>1. </a:t>
            </a:r>
            <a:r>
              <a:rPr lang="ru-RU" sz="1050" b="1" dirty="0">
                <a:solidFill>
                  <a:srgbClr val="DB195B"/>
                </a:solidFill>
              </a:rPr>
              <a:t>Сканирование</a:t>
            </a:r>
            <a:r>
              <a:rPr lang="ru-RU" sz="1050" dirty="0">
                <a:solidFill>
                  <a:srgbClr val="1D1346"/>
                </a:solidFill>
              </a:rPr>
              <a:t> </a:t>
            </a:r>
          </a:p>
          <a:p>
            <a:pPr>
              <a:buClr>
                <a:srgbClr val="128ACB"/>
              </a:buClr>
              <a:defRPr/>
            </a:pPr>
            <a:r>
              <a:rPr lang="ru-RU" sz="1050" dirty="0">
                <a:solidFill>
                  <a:srgbClr val="1D1346"/>
                </a:solidFill>
              </a:rPr>
              <a:t>камерой платежного приложения</a:t>
            </a:r>
          </a:p>
        </p:txBody>
      </p:sp>
      <p:grpSp>
        <p:nvGrpSpPr>
          <p:cNvPr id="115" name="Группа 114"/>
          <p:cNvGrpSpPr>
            <a:grpSpLocks noChangeAspect="1"/>
          </p:cNvGrpSpPr>
          <p:nvPr/>
        </p:nvGrpSpPr>
        <p:grpSpPr bwMode="auto">
          <a:xfrm>
            <a:off x="2314681" y="4331190"/>
            <a:ext cx="993905" cy="1803600"/>
            <a:chOff x="2849968" y="1701165"/>
            <a:chExt cx="2281416" cy="4140000"/>
          </a:xfrm>
        </p:grpSpPr>
        <p:sp>
          <p:nvSpPr>
            <p:cNvPr id="116" name="Прямоугольник: скругленные углы 47"/>
            <p:cNvSpPr/>
            <p:nvPr/>
          </p:nvSpPr>
          <p:spPr bwMode="auto">
            <a:xfrm>
              <a:off x="3143977" y="1973580"/>
              <a:ext cx="1695933" cy="3611880"/>
            </a:xfrm>
            <a:prstGeom prst="roundRect">
              <a:avLst>
                <a:gd name="adj" fmla="val 7231"/>
              </a:avLst>
            </a:prstGeom>
            <a:solidFill>
              <a:srgbClr val="F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17" name="Рисунок 116"/>
            <p:cNvPicPr>
              <a:picLocks noChangeAspect="1"/>
            </p:cNvPicPr>
            <p:nvPr/>
          </p:nvPicPr>
          <p:blipFill>
            <a:blip r:embed="rId5"/>
            <a:stretch/>
          </p:blipFill>
          <p:spPr bwMode="auto">
            <a:xfrm>
              <a:off x="3143977" y="1979676"/>
              <a:ext cx="1701355" cy="3194889"/>
            </a:xfrm>
            <a:prstGeom prst="roundRect">
              <a:avLst>
                <a:gd name="adj" fmla="val 10576"/>
              </a:avLst>
            </a:prstGeom>
          </p:spPr>
        </p:pic>
        <p:pic>
          <p:nvPicPr>
            <p:cNvPr id="118" name="Рисунок 117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2849968" y="1701165"/>
              <a:ext cx="2281416" cy="4140000"/>
            </a:xfrm>
            <a:prstGeom prst="rect">
              <a:avLst/>
            </a:prstGeom>
          </p:spPr>
        </p:pic>
      </p:grpSp>
      <p:cxnSp>
        <p:nvCxnSpPr>
          <p:cNvPr id="119" name="Прямая со стрелкой 118"/>
          <p:cNvCxnSpPr>
            <a:cxnSpLocks/>
          </p:cNvCxnSpPr>
          <p:nvPr/>
        </p:nvCxnSpPr>
        <p:spPr bwMode="auto">
          <a:xfrm flipH="1">
            <a:off x="1662067" y="5253792"/>
            <a:ext cx="612000" cy="0"/>
          </a:xfrm>
          <a:prstGeom prst="straightConnector1">
            <a:avLst/>
          </a:prstGeom>
          <a:noFill/>
          <a:ln w="25400">
            <a:solidFill>
              <a:srgbClr val="404040"/>
            </a:solidFill>
            <a:headEnd type="triangle" w="med" len="lg"/>
            <a:tailEnd type="none" w="med" len="lg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0" name="TextBox 1"/>
          <p:cNvSpPr txBox="1"/>
          <p:nvPr/>
        </p:nvSpPr>
        <p:spPr bwMode="auto">
          <a:xfrm>
            <a:off x="2256651" y="6081410"/>
            <a:ext cx="25051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050" dirty="0">
                <a:solidFill>
                  <a:srgbClr val="1D1346"/>
                </a:solidFill>
              </a:rPr>
              <a:t>2. </a:t>
            </a:r>
            <a:r>
              <a:rPr lang="ru-RU" sz="1050" b="1" dirty="0">
                <a:solidFill>
                  <a:srgbClr val="DB195B"/>
                </a:solidFill>
              </a:rPr>
              <a:t>Выбор</a:t>
            </a:r>
            <a:r>
              <a:rPr lang="ru-RU" sz="1050" dirty="0">
                <a:solidFill>
                  <a:srgbClr val="1D1346"/>
                </a:solidFill>
              </a:rPr>
              <a:t> способа оплаты</a:t>
            </a:r>
            <a:br>
              <a:rPr lang="ru-RU" sz="1050" dirty="0">
                <a:solidFill>
                  <a:srgbClr val="1D1346"/>
                </a:solidFill>
              </a:rPr>
            </a:br>
            <a:r>
              <a:rPr lang="ru-RU" sz="1050" dirty="0">
                <a:solidFill>
                  <a:srgbClr val="1D1346"/>
                </a:solidFill>
              </a:rPr>
              <a:t>(только те, которые </a:t>
            </a:r>
            <a:r>
              <a:rPr lang="ru-RU" sz="1050" b="1" dirty="0">
                <a:solidFill>
                  <a:srgbClr val="DB195B"/>
                </a:solidFill>
              </a:rPr>
              <a:t>одновременно поддерживаются и </a:t>
            </a:r>
            <a:r>
              <a:rPr lang="ru-RU" sz="1050" b="1" dirty="0" smtClean="0">
                <a:solidFill>
                  <a:srgbClr val="DB195B"/>
                </a:solidFill>
              </a:rPr>
              <a:t>продавцом, </a:t>
            </a:r>
            <a:r>
              <a:rPr lang="ru-RU" sz="1050" b="1" dirty="0">
                <a:solidFill>
                  <a:srgbClr val="DB195B"/>
                </a:solidFill>
              </a:rPr>
              <a:t>и платежным приложением</a:t>
            </a:r>
            <a:r>
              <a:rPr lang="ru-RU" sz="1050" dirty="0">
                <a:solidFill>
                  <a:srgbClr val="1D1346"/>
                </a:solidFill>
              </a:rPr>
              <a:t>)</a:t>
            </a:r>
          </a:p>
        </p:txBody>
      </p:sp>
      <p:cxnSp>
        <p:nvCxnSpPr>
          <p:cNvPr id="121" name="Соединитель: уступ 53"/>
          <p:cNvCxnSpPr>
            <a:cxnSpLocks/>
          </p:cNvCxnSpPr>
          <p:nvPr/>
        </p:nvCxnSpPr>
        <p:spPr bwMode="auto">
          <a:xfrm flipV="1">
            <a:off x="3412830" y="4698485"/>
            <a:ext cx="2988000" cy="562211"/>
          </a:xfrm>
          <a:prstGeom prst="bentConnector3">
            <a:avLst>
              <a:gd name="adj1" fmla="val 84428"/>
            </a:avLst>
          </a:prstGeom>
          <a:noFill/>
          <a:ln w="25400">
            <a:solidFill>
              <a:srgbClr val="404040"/>
            </a:solidFill>
            <a:headEnd type="none" w="med" len="lg"/>
            <a:tailEnd type="triangle" w="med" len="lg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2" name="Соединитель: уступ 56"/>
          <p:cNvCxnSpPr>
            <a:cxnSpLocks/>
            <a:endCxn id="174" idx="1"/>
          </p:cNvCxnSpPr>
          <p:nvPr/>
        </p:nvCxnSpPr>
        <p:spPr bwMode="auto">
          <a:xfrm>
            <a:off x="3412830" y="5261121"/>
            <a:ext cx="4259283" cy="625032"/>
          </a:xfrm>
          <a:prstGeom prst="bentConnector3">
            <a:avLst>
              <a:gd name="adj1" fmla="val 59189"/>
            </a:avLst>
          </a:prstGeom>
          <a:noFill/>
          <a:ln w="25400">
            <a:solidFill>
              <a:srgbClr val="404040"/>
            </a:solidFill>
            <a:headEnd type="none" w="med" len="lg"/>
            <a:tailEnd type="triangle" w="med" len="lg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3" name="TextBox 1"/>
          <p:cNvSpPr txBox="1"/>
          <p:nvPr/>
        </p:nvSpPr>
        <p:spPr bwMode="auto">
          <a:xfrm>
            <a:off x="3412830" y="4485194"/>
            <a:ext cx="25221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050" dirty="0">
                <a:solidFill>
                  <a:srgbClr val="1D1346"/>
                </a:solidFill>
              </a:rPr>
              <a:t>3. </a:t>
            </a:r>
            <a:r>
              <a:rPr lang="ru-RU" sz="1050" b="1" dirty="0">
                <a:solidFill>
                  <a:srgbClr val="DB195B"/>
                </a:solidFill>
              </a:rPr>
              <a:t>Перевод будет выполнен </a:t>
            </a:r>
            <a:r>
              <a:rPr lang="ru-RU" sz="1050" b="1" dirty="0" smtClean="0">
                <a:solidFill>
                  <a:srgbClr val="DB195B"/>
                </a:solidFill>
              </a:rPr>
              <a:t/>
            </a:r>
            <a:br>
              <a:rPr lang="ru-RU" sz="1050" b="1" dirty="0" smtClean="0">
                <a:solidFill>
                  <a:srgbClr val="DB195B"/>
                </a:solidFill>
              </a:rPr>
            </a:br>
            <a:r>
              <a:rPr lang="ru-RU" sz="1050" b="1" dirty="0" smtClean="0">
                <a:solidFill>
                  <a:srgbClr val="DB195B"/>
                </a:solidFill>
              </a:rPr>
              <a:t>выбранным способом </a:t>
            </a:r>
            <a:br>
              <a:rPr lang="ru-RU" sz="1050" b="1" dirty="0" smtClean="0">
                <a:solidFill>
                  <a:srgbClr val="DB195B"/>
                </a:solidFill>
              </a:rPr>
            </a:br>
            <a:r>
              <a:rPr lang="ru-RU" sz="1050" dirty="0" smtClean="0">
                <a:solidFill>
                  <a:srgbClr val="1D1346"/>
                </a:solidFill>
              </a:rPr>
              <a:t>оплаты </a:t>
            </a:r>
            <a:r>
              <a:rPr lang="ru-RU" sz="1050" dirty="0">
                <a:solidFill>
                  <a:srgbClr val="1D1346"/>
                </a:solidFill>
              </a:rPr>
              <a:t>и в соответствии </a:t>
            </a:r>
            <a:r>
              <a:rPr lang="ru-RU" sz="1050" dirty="0" smtClean="0">
                <a:solidFill>
                  <a:srgbClr val="1D1346"/>
                </a:solidFill>
              </a:rPr>
              <a:t/>
            </a:r>
            <a:br>
              <a:rPr lang="ru-RU" sz="1050" dirty="0" smtClean="0">
                <a:solidFill>
                  <a:srgbClr val="1D1346"/>
                </a:solidFill>
              </a:rPr>
            </a:br>
            <a:r>
              <a:rPr lang="ru-RU" sz="1050" dirty="0" smtClean="0">
                <a:solidFill>
                  <a:srgbClr val="1D1346"/>
                </a:solidFill>
              </a:rPr>
              <a:t>с применяемыми в </a:t>
            </a:r>
            <a:r>
              <a:rPr lang="ru-RU" sz="1050" dirty="0">
                <a:solidFill>
                  <a:srgbClr val="1D1346"/>
                </a:solidFill>
              </a:rPr>
              <a:t>нем тарифами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F4D5C21-CAA4-6E2F-9267-317E408911C4}"/>
              </a:ext>
            </a:extLst>
          </p:cNvPr>
          <p:cNvSpPr txBox="1"/>
          <p:nvPr/>
        </p:nvSpPr>
        <p:spPr>
          <a:xfrm>
            <a:off x="563919" y="3867359"/>
            <a:ext cx="109152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b="1" dirty="0">
                <a:solidFill>
                  <a:srgbClr val="1D1346"/>
                </a:solidFill>
              </a:rPr>
              <a:t>Сканирование камерой </a:t>
            </a:r>
            <a:r>
              <a:rPr lang="ru-RU" b="1" dirty="0" smtClean="0">
                <a:solidFill>
                  <a:srgbClr val="DB195B"/>
                </a:solidFill>
              </a:rPr>
              <a:t>приложения</a:t>
            </a:r>
            <a:endParaRPr lang="ru-RU" b="1" dirty="0">
              <a:solidFill>
                <a:srgbClr val="DB195B"/>
              </a:solidFill>
            </a:endParaRPr>
          </a:p>
        </p:txBody>
      </p:sp>
      <p:cxnSp>
        <p:nvCxnSpPr>
          <p:cNvPr id="125" name="Прямая со стрелкой 124"/>
          <p:cNvCxnSpPr>
            <a:cxnSpLocks/>
          </p:cNvCxnSpPr>
          <p:nvPr/>
        </p:nvCxnSpPr>
        <p:spPr bwMode="auto">
          <a:xfrm flipH="1">
            <a:off x="7346559" y="1544621"/>
            <a:ext cx="360000" cy="0"/>
          </a:xfrm>
          <a:prstGeom prst="straightConnector1">
            <a:avLst/>
          </a:prstGeom>
          <a:noFill/>
          <a:ln w="25400">
            <a:solidFill>
              <a:srgbClr val="404040"/>
            </a:solidFill>
            <a:headEnd type="triangle" w="med" len="lg"/>
            <a:tailEnd type="none" w="med" len="lg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6" name="Прямая со стрелкой 125"/>
          <p:cNvCxnSpPr>
            <a:cxnSpLocks/>
          </p:cNvCxnSpPr>
          <p:nvPr/>
        </p:nvCxnSpPr>
        <p:spPr bwMode="auto">
          <a:xfrm flipH="1">
            <a:off x="8614942" y="1544621"/>
            <a:ext cx="360000" cy="0"/>
          </a:xfrm>
          <a:prstGeom prst="straightConnector1">
            <a:avLst/>
          </a:prstGeom>
          <a:noFill/>
          <a:ln w="25400">
            <a:solidFill>
              <a:srgbClr val="404040"/>
            </a:solidFill>
            <a:headEnd type="triangle" w="med" len="lg"/>
            <a:tailEnd type="none" w="med" len="lg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27" name="Группа 126"/>
          <p:cNvGrpSpPr/>
          <p:nvPr/>
        </p:nvGrpSpPr>
        <p:grpSpPr bwMode="auto">
          <a:xfrm>
            <a:off x="7683276" y="726846"/>
            <a:ext cx="972000" cy="1681200"/>
            <a:chOff x="8963438" y="1360014"/>
            <a:chExt cx="1208234" cy="2192536"/>
          </a:xfrm>
        </p:grpSpPr>
        <p:sp>
          <p:nvSpPr>
            <p:cNvPr id="128" name="Прямоугольник: скругленные углы 74"/>
            <p:cNvSpPr/>
            <p:nvPr/>
          </p:nvSpPr>
          <p:spPr bwMode="auto">
            <a:xfrm>
              <a:off x="9128834" y="1507566"/>
              <a:ext cx="888456" cy="1892170"/>
            </a:xfrm>
            <a:prstGeom prst="roundRect">
              <a:avLst>
                <a:gd name="adj" fmla="val 7231"/>
              </a:avLst>
            </a:prstGeom>
            <a:solidFill>
              <a:srgbClr val="F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29" name="Рисунок 540221670"/>
            <p:cNvPicPr>
              <a:picLocks noChangeAspect="1"/>
            </p:cNvPicPr>
            <p:nvPr/>
          </p:nvPicPr>
          <p:blipFill>
            <a:blip r:embed="rId6"/>
            <a:stretch/>
          </p:blipFill>
          <p:spPr bwMode="auto">
            <a:xfrm>
              <a:off x="9132473" y="1705407"/>
              <a:ext cx="870164" cy="1548000"/>
            </a:xfrm>
            <a:prstGeom prst="rect">
              <a:avLst/>
            </a:prstGeom>
          </p:spPr>
        </p:pic>
        <p:pic>
          <p:nvPicPr>
            <p:cNvPr id="130" name="Рисунок 129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8963438" y="1360014"/>
              <a:ext cx="1208234" cy="2192536"/>
            </a:xfrm>
            <a:prstGeom prst="rect">
              <a:avLst/>
            </a:prstGeom>
          </p:spPr>
        </p:pic>
      </p:grpSp>
      <p:grpSp>
        <p:nvGrpSpPr>
          <p:cNvPr id="131" name="Группа 130"/>
          <p:cNvGrpSpPr/>
          <p:nvPr/>
        </p:nvGrpSpPr>
        <p:grpSpPr bwMode="auto">
          <a:xfrm>
            <a:off x="8978298" y="734034"/>
            <a:ext cx="972000" cy="1681200"/>
            <a:chOff x="10394758" y="1360014"/>
            <a:chExt cx="1208234" cy="2192536"/>
          </a:xfrm>
        </p:grpSpPr>
        <p:sp>
          <p:nvSpPr>
            <p:cNvPr id="132" name="Прямоугольник: скругленные углы 76"/>
            <p:cNvSpPr/>
            <p:nvPr/>
          </p:nvSpPr>
          <p:spPr bwMode="auto">
            <a:xfrm>
              <a:off x="10554647" y="1510197"/>
              <a:ext cx="888456" cy="1892170"/>
            </a:xfrm>
            <a:prstGeom prst="roundRect">
              <a:avLst>
                <a:gd name="adj" fmla="val 7231"/>
              </a:avLst>
            </a:prstGeom>
            <a:solidFill>
              <a:srgbClr val="F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33" name="Рисунок 1272436389"/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10584875" y="1769746"/>
              <a:ext cx="828000" cy="1472993"/>
            </a:xfrm>
            <a:prstGeom prst="rect">
              <a:avLst/>
            </a:prstGeom>
          </p:spPr>
        </p:pic>
        <p:pic>
          <p:nvPicPr>
            <p:cNvPr id="134" name="Рисунок 133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10394758" y="1360014"/>
              <a:ext cx="1208234" cy="2192536"/>
            </a:xfrm>
            <a:prstGeom prst="rect">
              <a:avLst/>
            </a:prstGeom>
          </p:spPr>
        </p:pic>
      </p:grpSp>
      <p:grpSp>
        <p:nvGrpSpPr>
          <p:cNvPr id="11" name="Группа 10"/>
          <p:cNvGrpSpPr/>
          <p:nvPr/>
        </p:nvGrpSpPr>
        <p:grpSpPr>
          <a:xfrm>
            <a:off x="6374559" y="735365"/>
            <a:ext cx="972000" cy="1679869"/>
            <a:chOff x="6374559" y="735365"/>
            <a:chExt cx="972000" cy="1679869"/>
          </a:xfrm>
        </p:grpSpPr>
        <p:pic>
          <p:nvPicPr>
            <p:cNvPr id="136" name="Рисунок 135"/>
            <p:cNvPicPr>
              <a:picLocks noChangeAspect="1"/>
            </p:cNvPicPr>
            <p:nvPr/>
          </p:nvPicPr>
          <p:blipFill>
            <a:blip r:embed="rId8"/>
            <a:stretch/>
          </p:blipFill>
          <p:spPr bwMode="auto">
            <a:xfrm>
              <a:off x="6508395" y="835002"/>
              <a:ext cx="702186" cy="1464888"/>
            </a:xfrm>
            <a:prstGeom prst="roundRect">
              <a:avLst>
                <a:gd name="adj" fmla="val 8373"/>
              </a:avLst>
            </a:prstGeom>
          </p:spPr>
        </p:pic>
        <p:grpSp>
          <p:nvGrpSpPr>
            <p:cNvPr id="137" name="Группа 136"/>
            <p:cNvGrpSpPr/>
            <p:nvPr/>
          </p:nvGrpSpPr>
          <p:grpSpPr bwMode="auto">
            <a:xfrm>
              <a:off x="6544878" y="1544621"/>
              <a:ext cx="687411" cy="161275"/>
              <a:chOff x="7743825" y="2416242"/>
              <a:chExt cx="854478" cy="210493"/>
            </a:xfrm>
          </p:grpSpPr>
          <p:sp>
            <p:nvSpPr>
              <p:cNvPr id="151" name="Прямоугольник: скругленные углы 98"/>
              <p:cNvSpPr/>
              <p:nvPr/>
            </p:nvSpPr>
            <p:spPr bwMode="auto">
              <a:xfrm>
                <a:off x="7743825" y="2416242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EF31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52" name="TextBox 151"/>
              <p:cNvSpPr txBox="1"/>
              <p:nvPr/>
            </p:nvSpPr>
            <p:spPr bwMode="auto">
              <a:xfrm>
                <a:off x="7914137" y="2431419"/>
                <a:ext cx="684166" cy="195316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>
                  <a:defRPr/>
                </a:pPr>
                <a:r>
                  <a:rPr lang="ru-RU" sz="500" dirty="0">
                    <a:solidFill>
                      <a:srgbClr val="1D1447"/>
                    </a:solidFill>
                    <a:latin typeface="SBPCirce Bold"/>
                  </a:rPr>
                  <a:t>Банк 1        </a:t>
                </a:r>
                <a:r>
                  <a:rPr lang="ru-RU" sz="500" dirty="0" smtClean="0">
                    <a:solidFill>
                      <a:srgbClr val="1D1447"/>
                    </a:solidFill>
                    <a:latin typeface="SBPCirce Bold"/>
                  </a:rPr>
                  <a:t>     </a:t>
                </a:r>
                <a:r>
                  <a:rPr lang="en-US" sz="500" dirty="0">
                    <a:solidFill>
                      <a:srgbClr val="1D1447"/>
                    </a:solidFill>
                    <a:latin typeface="SBPCirce Bold"/>
                  </a:rPr>
                  <a:t>&gt;</a:t>
                </a:r>
                <a:endParaRPr lang="ru-RU" sz="500" dirty="0">
                  <a:solidFill>
                    <a:srgbClr val="1D1447"/>
                  </a:solidFill>
                  <a:latin typeface="SBPCirce Bold"/>
                </a:endParaRPr>
              </a:p>
            </p:txBody>
          </p:sp>
          <p:sp>
            <p:nvSpPr>
              <p:cNvPr id="153" name="Полилиния 336"/>
              <p:cNvSpPr>
                <a:spLocks noChangeAspect="1"/>
              </p:cNvSpPr>
              <p:nvPr/>
            </p:nvSpPr>
            <p:spPr bwMode="auto">
              <a:xfrm>
                <a:off x="7767899" y="2447257"/>
                <a:ext cx="128043" cy="114161"/>
              </a:xfrm>
              <a:custGeom>
                <a:avLst/>
                <a:gdLst>
                  <a:gd name="connsiteX0" fmla="*/ 43364 w 403774"/>
                  <a:gd name="connsiteY0" fmla="*/ 294955 h 360000"/>
                  <a:gd name="connsiteX1" fmla="*/ 360411 w 403774"/>
                  <a:gd name="connsiteY1" fmla="*/ 294955 h 360000"/>
                  <a:gd name="connsiteX2" fmla="*/ 360411 w 403774"/>
                  <a:gd name="connsiteY2" fmla="*/ 316637 h 360000"/>
                  <a:gd name="connsiteX3" fmla="*/ 382911 w 403774"/>
                  <a:gd name="connsiteY3" fmla="*/ 316637 h 360000"/>
                  <a:gd name="connsiteX4" fmla="*/ 382911 w 403774"/>
                  <a:gd name="connsiteY4" fmla="*/ 337500 h 360000"/>
                  <a:gd name="connsiteX5" fmla="*/ 403774 w 403774"/>
                  <a:gd name="connsiteY5" fmla="*/ 337500 h 360000"/>
                  <a:gd name="connsiteX6" fmla="*/ 403774 w 403774"/>
                  <a:gd name="connsiteY6" fmla="*/ 360000 h 360000"/>
                  <a:gd name="connsiteX7" fmla="*/ 0 w 403774"/>
                  <a:gd name="connsiteY7" fmla="*/ 360000 h 360000"/>
                  <a:gd name="connsiteX8" fmla="*/ 0 w 403774"/>
                  <a:gd name="connsiteY8" fmla="*/ 337500 h 360000"/>
                  <a:gd name="connsiteX9" fmla="*/ 20863 w 403774"/>
                  <a:gd name="connsiteY9" fmla="*/ 337500 h 360000"/>
                  <a:gd name="connsiteX10" fmla="*/ 20863 w 403774"/>
                  <a:gd name="connsiteY10" fmla="*/ 316637 h 360000"/>
                  <a:gd name="connsiteX11" fmla="*/ 43364 w 403774"/>
                  <a:gd name="connsiteY11" fmla="*/ 316637 h 360000"/>
                  <a:gd name="connsiteX12" fmla="*/ 302729 w 403774"/>
                  <a:gd name="connsiteY12" fmla="*/ 123137 h 360000"/>
                  <a:gd name="connsiteX13" fmla="*/ 323183 w 403774"/>
                  <a:gd name="connsiteY13" fmla="*/ 123137 h 360000"/>
                  <a:gd name="connsiteX14" fmla="*/ 324001 w 403774"/>
                  <a:gd name="connsiteY14" fmla="*/ 134183 h 360000"/>
                  <a:gd name="connsiteX15" fmla="*/ 327683 w 403774"/>
                  <a:gd name="connsiteY15" fmla="*/ 208229 h 360000"/>
                  <a:gd name="connsiteX16" fmla="*/ 329116 w 403774"/>
                  <a:gd name="connsiteY16" fmla="*/ 240138 h 360000"/>
                  <a:gd name="connsiteX17" fmla="*/ 330137 w 403774"/>
                  <a:gd name="connsiteY17" fmla="*/ 266729 h 360000"/>
                  <a:gd name="connsiteX18" fmla="*/ 330547 w 403774"/>
                  <a:gd name="connsiteY18" fmla="*/ 277366 h 360000"/>
                  <a:gd name="connsiteX19" fmla="*/ 330955 w 403774"/>
                  <a:gd name="connsiteY19" fmla="*/ 283502 h 360000"/>
                  <a:gd name="connsiteX20" fmla="*/ 294547 w 403774"/>
                  <a:gd name="connsiteY20" fmla="*/ 283502 h 360000"/>
                  <a:gd name="connsiteX21" fmla="*/ 295365 w 403774"/>
                  <a:gd name="connsiteY21" fmla="*/ 272456 h 360000"/>
                  <a:gd name="connsiteX22" fmla="*/ 300684 w 403774"/>
                  <a:gd name="connsiteY22" fmla="*/ 153410 h 360000"/>
                  <a:gd name="connsiteX23" fmla="*/ 301911 w 403774"/>
                  <a:gd name="connsiteY23" fmla="*/ 128047 h 360000"/>
                  <a:gd name="connsiteX24" fmla="*/ 245866 w 403774"/>
                  <a:gd name="connsiteY24" fmla="*/ 123137 h 360000"/>
                  <a:gd name="connsiteX25" fmla="*/ 268365 w 403774"/>
                  <a:gd name="connsiteY25" fmla="*/ 123137 h 360000"/>
                  <a:gd name="connsiteX26" fmla="*/ 268365 w 403774"/>
                  <a:gd name="connsiteY26" fmla="*/ 128456 h 360000"/>
                  <a:gd name="connsiteX27" fmla="*/ 269593 w 403774"/>
                  <a:gd name="connsiteY27" fmla="*/ 160774 h 360000"/>
                  <a:gd name="connsiteX28" fmla="*/ 274502 w 403774"/>
                  <a:gd name="connsiteY28" fmla="*/ 263456 h 360000"/>
                  <a:gd name="connsiteX29" fmla="*/ 275320 w 403774"/>
                  <a:gd name="connsiteY29" fmla="*/ 283502 h 360000"/>
                  <a:gd name="connsiteX30" fmla="*/ 238911 w 403774"/>
                  <a:gd name="connsiteY30" fmla="*/ 283502 h 360000"/>
                  <a:gd name="connsiteX31" fmla="*/ 239729 w 403774"/>
                  <a:gd name="connsiteY31" fmla="*/ 269593 h 360000"/>
                  <a:gd name="connsiteX32" fmla="*/ 241775 w 403774"/>
                  <a:gd name="connsiteY32" fmla="*/ 224388 h 360000"/>
                  <a:gd name="connsiteX33" fmla="*/ 244639 w 403774"/>
                  <a:gd name="connsiteY33" fmla="*/ 165274 h 360000"/>
                  <a:gd name="connsiteX34" fmla="*/ 245866 w 403774"/>
                  <a:gd name="connsiteY34" fmla="*/ 130910 h 360000"/>
                  <a:gd name="connsiteX35" fmla="*/ 191048 w 403774"/>
                  <a:gd name="connsiteY35" fmla="*/ 123137 h 360000"/>
                  <a:gd name="connsiteX36" fmla="*/ 212730 w 403774"/>
                  <a:gd name="connsiteY36" fmla="*/ 123137 h 360000"/>
                  <a:gd name="connsiteX37" fmla="*/ 214366 w 403774"/>
                  <a:gd name="connsiteY37" fmla="*/ 160365 h 360000"/>
                  <a:gd name="connsiteX38" fmla="*/ 217639 w 403774"/>
                  <a:gd name="connsiteY38" fmla="*/ 237683 h 360000"/>
                  <a:gd name="connsiteX39" fmla="*/ 219685 w 403774"/>
                  <a:gd name="connsiteY39" fmla="*/ 280638 h 360000"/>
                  <a:gd name="connsiteX40" fmla="*/ 217435 w 403774"/>
                  <a:gd name="connsiteY40" fmla="*/ 283093 h 360000"/>
                  <a:gd name="connsiteX41" fmla="*/ 202094 w 403774"/>
                  <a:gd name="connsiteY41" fmla="*/ 283502 h 360000"/>
                  <a:gd name="connsiteX42" fmla="*/ 186344 w 403774"/>
                  <a:gd name="connsiteY42" fmla="*/ 283093 h 360000"/>
                  <a:gd name="connsiteX43" fmla="*/ 184093 w 403774"/>
                  <a:gd name="connsiteY43" fmla="*/ 280638 h 360000"/>
                  <a:gd name="connsiteX44" fmla="*/ 186139 w 403774"/>
                  <a:gd name="connsiteY44" fmla="*/ 237683 h 360000"/>
                  <a:gd name="connsiteX45" fmla="*/ 189411 w 403774"/>
                  <a:gd name="connsiteY45" fmla="*/ 160365 h 360000"/>
                  <a:gd name="connsiteX46" fmla="*/ 135412 w 403774"/>
                  <a:gd name="connsiteY46" fmla="*/ 123137 h 360000"/>
                  <a:gd name="connsiteX47" fmla="*/ 157911 w 403774"/>
                  <a:gd name="connsiteY47" fmla="*/ 123137 h 360000"/>
                  <a:gd name="connsiteX48" fmla="*/ 157911 w 403774"/>
                  <a:gd name="connsiteY48" fmla="*/ 131319 h 360000"/>
                  <a:gd name="connsiteX49" fmla="*/ 164048 w 403774"/>
                  <a:gd name="connsiteY49" fmla="*/ 270002 h 360000"/>
                  <a:gd name="connsiteX50" fmla="*/ 164866 w 403774"/>
                  <a:gd name="connsiteY50" fmla="*/ 283502 h 360000"/>
                  <a:gd name="connsiteX51" fmla="*/ 128457 w 403774"/>
                  <a:gd name="connsiteY51" fmla="*/ 283502 h 360000"/>
                  <a:gd name="connsiteX52" fmla="*/ 129276 w 403774"/>
                  <a:gd name="connsiteY52" fmla="*/ 264274 h 360000"/>
                  <a:gd name="connsiteX53" fmla="*/ 131729 w 403774"/>
                  <a:gd name="connsiteY53" fmla="*/ 207820 h 360000"/>
                  <a:gd name="connsiteX54" fmla="*/ 134185 w 403774"/>
                  <a:gd name="connsiteY54" fmla="*/ 159547 h 360000"/>
                  <a:gd name="connsiteX55" fmla="*/ 135412 w 403774"/>
                  <a:gd name="connsiteY55" fmla="*/ 128456 h 360000"/>
                  <a:gd name="connsiteX56" fmla="*/ 80592 w 403774"/>
                  <a:gd name="connsiteY56" fmla="*/ 123137 h 360000"/>
                  <a:gd name="connsiteX57" fmla="*/ 101047 w 403774"/>
                  <a:gd name="connsiteY57" fmla="*/ 123137 h 360000"/>
                  <a:gd name="connsiteX58" fmla="*/ 101865 w 403774"/>
                  <a:gd name="connsiteY58" fmla="*/ 128047 h 360000"/>
                  <a:gd name="connsiteX59" fmla="*/ 103092 w 403774"/>
                  <a:gd name="connsiteY59" fmla="*/ 153410 h 360000"/>
                  <a:gd name="connsiteX60" fmla="*/ 108411 w 403774"/>
                  <a:gd name="connsiteY60" fmla="*/ 272047 h 360000"/>
                  <a:gd name="connsiteX61" fmla="*/ 109229 w 403774"/>
                  <a:gd name="connsiteY61" fmla="*/ 283502 h 360000"/>
                  <a:gd name="connsiteX62" fmla="*/ 72412 w 403774"/>
                  <a:gd name="connsiteY62" fmla="*/ 283502 h 360000"/>
                  <a:gd name="connsiteX63" fmla="*/ 73228 w 403774"/>
                  <a:gd name="connsiteY63" fmla="*/ 277366 h 360000"/>
                  <a:gd name="connsiteX64" fmla="*/ 73639 w 403774"/>
                  <a:gd name="connsiteY64" fmla="*/ 266729 h 360000"/>
                  <a:gd name="connsiteX65" fmla="*/ 74661 w 403774"/>
                  <a:gd name="connsiteY65" fmla="*/ 240138 h 360000"/>
                  <a:gd name="connsiteX66" fmla="*/ 76092 w 403774"/>
                  <a:gd name="connsiteY66" fmla="*/ 208229 h 360000"/>
                  <a:gd name="connsiteX67" fmla="*/ 79774 w 403774"/>
                  <a:gd name="connsiteY67" fmla="*/ 134183 h 360000"/>
                  <a:gd name="connsiteX68" fmla="*/ 57684 w 403774"/>
                  <a:gd name="connsiteY68" fmla="*/ 90408 h 360000"/>
                  <a:gd name="connsiteX69" fmla="*/ 346093 w 403774"/>
                  <a:gd name="connsiteY69" fmla="*/ 90408 h 360000"/>
                  <a:gd name="connsiteX70" fmla="*/ 346093 w 403774"/>
                  <a:gd name="connsiteY70" fmla="*/ 112090 h 360000"/>
                  <a:gd name="connsiteX71" fmla="*/ 57684 w 403774"/>
                  <a:gd name="connsiteY71" fmla="*/ 112090 h 360000"/>
                  <a:gd name="connsiteX72" fmla="*/ 202093 w 403774"/>
                  <a:gd name="connsiteY72" fmla="*/ 0 h 360000"/>
                  <a:gd name="connsiteX73" fmla="*/ 207003 w 403774"/>
                  <a:gd name="connsiteY73" fmla="*/ 2045 h 360000"/>
                  <a:gd name="connsiteX74" fmla="*/ 220911 w 403774"/>
                  <a:gd name="connsiteY74" fmla="*/ 8182 h 360000"/>
                  <a:gd name="connsiteX75" fmla="*/ 246480 w 403774"/>
                  <a:gd name="connsiteY75" fmla="*/ 19432 h 360000"/>
                  <a:gd name="connsiteX76" fmla="*/ 265502 w 403774"/>
                  <a:gd name="connsiteY76" fmla="*/ 27819 h 360000"/>
                  <a:gd name="connsiteX77" fmla="*/ 360820 w 403774"/>
                  <a:gd name="connsiteY77" fmla="*/ 69546 h 360000"/>
                  <a:gd name="connsiteX78" fmla="*/ 380048 w 403774"/>
                  <a:gd name="connsiteY78" fmla="*/ 78546 h 360000"/>
                  <a:gd name="connsiteX79" fmla="*/ 202093 w 403774"/>
                  <a:gd name="connsiteY79" fmla="*/ 79364 h 360000"/>
                  <a:gd name="connsiteX80" fmla="*/ 23728 w 403774"/>
                  <a:gd name="connsiteY80" fmla="*/ 78136 h 360000"/>
                  <a:gd name="connsiteX81" fmla="*/ 26593 w 403774"/>
                  <a:gd name="connsiteY81" fmla="*/ 76501 h 360000"/>
                  <a:gd name="connsiteX82" fmla="*/ 46638 w 403774"/>
                  <a:gd name="connsiteY82" fmla="*/ 67909 h 360000"/>
                  <a:gd name="connsiteX83" fmla="*/ 108002 w 403774"/>
                  <a:gd name="connsiteY83" fmla="*/ 41114 h 360000"/>
                  <a:gd name="connsiteX84" fmla="*/ 174275 w 403774"/>
                  <a:gd name="connsiteY84" fmla="*/ 12273 h 3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403774" h="360000" extrusionOk="0">
                    <a:moveTo>
                      <a:pt x="43364" y="294955"/>
                    </a:moveTo>
                    <a:lnTo>
                      <a:pt x="360411" y="294955"/>
                    </a:lnTo>
                    <a:lnTo>
                      <a:pt x="360411" y="316637"/>
                    </a:lnTo>
                    <a:lnTo>
                      <a:pt x="382911" y="316637"/>
                    </a:lnTo>
                    <a:lnTo>
                      <a:pt x="382911" y="337500"/>
                    </a:lnTo>
                    <a:lnTo>
                      <a:pt x="403774" y="337500"/>
                    </a:lnTo>
                    <a:lnTo>
                      <a:pt x="403774" y="360000"/>
                    </a:lnTo>
                    <a:lnTo>
                      <a:pt x="0" y="360000"/>
                    </a:lnTo>
                    <a:lnTo>
                      <a:pt x="0" y="337500"/>
                    </a:lnTo>
                    <a:lnTo>
                      <a:pt x="20863" y="337500"/>
                    </a:lnTo>
                    <a:lnTo>
                      <a:pt x="20863" y="316637"/>
                    </a:lnTo>
                    <a:lnTo>
                      <a:pt x="43364" y="316637"/>
                    </a:lnTo>
                    <a:close/>
                    <a:moveTo>
                      <a:pt x="302729" y="123137"/>
                    </a:moveTo>
                    <a:lnTo>
                      <a:pt x="323183" y="123137"/>
                    </a:lnTo>
                    <a:lnTo>
                      <a:pt x="324001" y="134183"/>
                    </a:lnTo>
                    <a:cubicBezTo>
                      <a:pt x="324547" y="141001"/>
                      <a:pt x="325775" y="165683"/>
                      <a:pt x="327683" y="208229"/>
                    </a:cubicBezTo>
                    <a:cubicBezTo>
                      <a:pt x="328228" y="218047"/>
                      <a:pt x="328707" y="228683"/>
                      <a:pt x="329116" y="240138"/>
                    </a:cubicBezTo>
                    <a:cubicBezTo>
                      <a:pt x="329525" y="251592"/>
                      <a:pt x="329865" y="260456"/>
                      <a:pt x="330137" y="266729"/>
                    </a:cubicBezTo>
                    <a:cubicBezTo>
                      <a:pt x="330410" y="273002"/>
                      <a:pt x="330547" y="276547"/>
                      <a:pt x="330547" y="277366"/>
                    </a:cubicBezTo>
                    <a:lnTo>
                      <a:pt x="330955" y="283502"/>
                    </a:lnTo>
                    <a:lnTo>
                      <a:pt x="294547" y="283502"/>
                    </a:lnTo>
                    <a:lnTo>
                      <a:pt x="295365" y="272456"/>
                    </a:lnTo>
                    <a:cubicBezTo>
                      <a:pt x="297002" y="247910"/>
                      <a:pt x="298774" y="208229"/>
                      <a:pt x="300684" y="153410"/>
                    </a:cubicBezTo>
                    <a:cubicBezTo>
                      <a:pt x="301229" y="138410"/>
                      <a:pt x="301637" y="129955"/>
                      <a:pt x="301911" y="128047"/>
                    </a:cubicBezTo>
                    <a:close/>
                    <a:moveTo>
                      <a:pt x="245866" y="123137"/>
                    </a:moveTo>
                    <a:lnTo>
                      <a:pt x="268365" y="123137"/>
                    </a:lnTo>
                    <a:lnTo>
                      <a:pt x="268365" y="128456"/>
                    </a:lnTo>
                    <a:cubicBezTo>
                      <a:pt x="268365" y="135001"/>
                      <a:pt x="268775" y="145774"/>
                      <a:pt x="269593" y="160774"/>
                    </a:cubicBezTo>
                    <a:cubicBezTo>
                      <a:pt x="272865" y="227593"/>
                      <a:pt x="274502" y="261820"/>
                      <a:pt x="274502" y="263456"/>
                    </a:cubicBezTo>
                    <a:lnTo>
                      <a:pt x="275320" y="283502"/>
                    </a:lnTo>
                    <a:lnTo>
                      <a:pt x="238911" y="283502"/>
                    </a:lnTo>
                    <a:lnTo>
                      <a:pt x="239729" y="269593"/>
                    </a:lnTo>
                    <a:cubicBezTo>
                      <a:pt x="239729" y="267683"/>
                      <a:pt x="240411" y="252615"/>
                      <a:pt x="241775" y="224388"/>
                    </a:cubicBezTo>
                    <a:cubicBezTo>
                      <a:pt x="243139" y="196161"/>
                      <a:pt x="244092" y="176456"/>
                      <a:pt x="244639" y="165274"/>
                    </a:cubicBezTo>
                    <a:cubicBezTo>
                      <a:pt x="245457" y="150547"/>
                      <a:pt x="245866" y="139092"/>
                      <a:pt x="245866" y="130910"/>
                    </a:cubicBezTo>
                    <a:close/>
                    <a:moveTo>
                      <a:pt x="191048" y="123137"/>
                    </a:moveTo>
                    <a:lnTo>
                      <a:pt x="212730" y="123137"/>
                    </a:lnTo>
                    <a:lnTo>
                      <a:pt x="214366" y="160365"/>
                    </a:lnTo>
                    <a:cubicBezTo>
                      <a:pt x="216003" y="204274"/>
                      <a:pt x="217094" y="230047"/>
                      <a:pt x="217639" y="237683"/>
                    </a:cubicBezTo>
                    <a:cubicBezTo>
                      <a:pt x="219003" y="262229"/>
                      <a:pt x="219685" y="276547"/>
                      <a:pt x="219685" y="280638"/>
                    </a:cubicBezTo>
                    <a:cubicBezTo>
                      <a:pt x="219685" y="282002"/>
                      <a:pt x="218935" y="282820"/>
                      <a:pt x="217435" y="283093"/>
                    </a:cubicBezTo>
                    <a:cubicBezTo>
                      <a:pt x="215935" y="283365"/>
                      <a:pt x="210821" y="283502"/>
                      <a:pt x="202094" y="283502"/>
                    </a:cubicBezTo>
                    <a:cubicBezTo>
                      <a:pt x="193093" y="283502"/>
                      <a:pt x="187843" y="283365"/>
                      <a:pt x="186344" y="283093"/>
                    </a:cubicBezTo>
                    <a:cubicBezTo>
                      <a:pt x="184843" y="282820"/>
                      <a:pt x="184093" y="282002"/>
                      <a:pt x="184093" y="280638"/>
                    </a:cubicBezTo>
                    <a:cubicBezTo>
                      <a:pt x="184093" y="276547"/>
                      <a:pt x="184775" y="262229"/>
                      <a:pt x="186139" y="237683"/>
                    </a:cubicBezTo>
                    <a:cubicBezTo>
                      <a:pt x="186684" y="230047"/>
                      <a:pt x="187775" y="204274"/>
                      <a:pt x="189411" y="160365"/>
                    </a:cubicBezTo>
                    <a:close/>
                    <a:moveTo>
                      <a:pt x="135412" y="123137"/>
                    </a:moveTo>
                    <a:lnTo>
                      <a:pt x="157911" y="123137"/>
                    </a:lnTo>
                    <a:lnTo>
                      <a:pt x="157911" y="131319"/>
                    </a:lnTo>
                    <a:cubicBezTo>
                      <a:pt x="157911" y="149319"/>
                      <a:pt x="159958" y="195547"/>
                      <a:pt x="164048" y="270002"/>
                    </a:cubicBezTo>
                    <a:lnTo>
                      <a:pt x="164866" y="283502"/>
                    </a:lnTo>
                    <a:lnTo>
                      <a:pt x="128457" y="283502"/>
                    </a:lnTo>
                    <a:lnTo>
                      <a:pt x="129276" y="264274"/>
                    </a:lnTo>
                    <a:cubicBezTo>
                      <a:pt x="129821" y="250366"/>
                      <a:pt x="130640" y="231547"/>
                      <a:pt x="131729" y="207820"/>
                    </a:cubicBezTo>
                    <a:cubicBezTo>
                      <a:pt x="132821" y="184092"/>
                      <a:pt x="133639" y="168001"/>
                      <a:pt x="134185" y="159547"/>
                    </a:cubicBezTo>
                    <a:cubicBezTo>
                      <a:pt x="135004" y="145365"/>
                      <a:pt x="135412" y="135001"/>
                      <a:pt x="135412" y="128456"/>
                    </a:cubicBezTo>
                    <a:close/>
                    <a:moveTo>
                      <a:pt x="80592" y="123137"/>
                    </a:moveTo>
                    <a:lnTo>
                      <a:pt x="101047" y="123137"/>
                    </a:lnTo>
                    <a:lnTo>
                      <a:pt x="101865" y="128047"/>
                    </a:lnTo>
                    <a:cubicBezTo>
                      <a:pt x="102137" y="129955"/>
                      <a:pt x="102547" y="138410"/>
                      <a:pt x="103092" y="153410"/>
                    </a:cubicBezTo>
                    <a:cubicBezTo>
                      <a:pt x="105001" y="209320"/>
                      <a:pt x="106774" y="248865"/>
                      <a:pt x="108411" y="272047"/>
                    </a:cubicBezTo>
                    <a:lnTo>
                      <a:pt x="109229" y="283502"/>
                    </a:lnTo>
                    <a:lnTo>
                      <a:pt x="72412" y="283502"/>
                    </a:lnTo>
                    <a:lnTo>
                      <a:pt x="73228" y="277366"/>
                    </a:lnTo>
                    <a:cubicBezTo>
                      <a:pt x="73228" y="276547"/>
                      <a:pt x="73365" y="273002"/>
                      <a:pt x="73639" y="266729"/>
                    </a:cubicBezTo>
                    <a:cubicBezTo>
                      <a:pt x="73911" y="260456"/>
                      <a:pt x="74251" y="251592"/>
                      <a:pt x="74661" y="240138"/>
                    </a:cubicBezTo>
                    <a:cubicBezTo>
                      <a:pt x="75070" y="228683"/>
                      <a:pt x="75547" y="218047"/>
                      <a:pt x="76092" y="208229"/>
                    </a:cubicBezTo>
                    <a:cubicBezTo>
                      <a:pt x="78001" y="165683"/>
                      <a:pt x="79229" y="141001"/>
                      <a:pt x="79774" y="134183"/>
                    </a:cubicBezTo>
                    <a:close/>
                    <a:moveTo>
                      <a:pt x="57684" y="90408"/>
                    </a:moveTo>
                    <a:lnTo>
                      <a:pt x="346093" y="90408"/>
                    </a:lnTo>
                    <a:lnTo>
                      <a:pt x="346093" y="112090"/>
                    </a:lnTo>
                    <a:lnTo>
                      <a:pt x="57684" y="112090"/>
                    </a:lnTo>
                    <a:close/>
                    <a:moveTo>
                      <a:pt x="202093" y="0"/>
                    </a:moveTo>
                    <a:lnTo>
                      <a:pt x="207003" y="2045"/>
                    </a:lnTo>
                    <a:cubicBezTo>
                      <a:pt x="208910" y="2864"/>
                      <a:pt x="213548" y="4910"/>
                      <a:pt x="220911" y="8182"/>
                    </a:cubicBezTo>
                    <a:cubicBezTo>
                      <a:pt x="228274" y="11455"/>
                      <a:pt x="236798" y="15205"/>
                      <a:pt x="246480" y="19432"/>
                    </a:cubicBezTo>
                    <a:cubicBezTo>
                      <a:pt x="256161" y="23660"/>
                      <a:pt x="262502" y="26455"/>
                      <a:pt x="265502" y="27819"/>
                    </a:cubicBezTo>
                    <a:cubicBezTo>
                      <a:pt x="310503" y="47454"/>
                      <a:pt x="342275" y="61364"/>
                      <a:pt x="360820" y="69546"/>
                    </a:cubicBezTo>
                    <a:cubicBezTo>
                      <a:pt x="373639" y="75000"/>
                      <a:pt x="380048" y="78000"/>
                      <a:pt x="380048" y="78546"/>
                    </a:cubicBezTo>
                    <a:cubicBezTo>
                      <a:pt x="380048" y="79091"/>
                      <a:pt x="320730" y="79364"/>
                      <a:pt x="202093" y="79364"/>
                    </a:cubicBezTo>
                    <a:cubicBezTo>
                      <a:pt x="83184" y="79364"/>
                      <a:pt x="23728" y="78955"/>
                      <a:pt x="23728" y="78136"/>
                    </a:cubicBezTo>
                    <a:cubicBezTo>
                      <a:pt x="23728" y="77591"/>
                      <a:pt x="24683" y="77046"/>
                      <a:pt x="26593" y="76501"/>
                    </a:cubicBezTo>
                    <a:cubicBezTo>
                      <a:pt x="27137" y="76501"/>
                      <a:pt x="33820" y="73636"/>
                      <a:pt x="46638" y="67909"/>
                    </a:cubicBezTo>
                    <a:cubicBezTo>
                      <a:pt x="54274" y="64637"/>
                      <a:pt x="74729" y="55705"/>
                      <a:pt x="108002" y="41114"/>
                    </a:cubicBezTo>
                    <a:cubicBezTo>
                      <a:pt x="141274" y="26523"/>
                      <a:pt x="163365" y="16909"/>
                      <a:pt x="174275" y="1227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ru-RU"/>
              </a:p>
            </p:txBody>
          </p:sp>
        </p:grpSp>
        <p:grpSp>
          <p:nvGrpSpPr>
            <p:cNvPr id="138" name="Группа 137"/>
            <p:cNvGrpSpPr/>
            <p:nvPr/>
          </p:nvGrpSpPr>
          <p:grpSpPr bwMode="auto">
            <a:xfrm>
              <a:off x="6544878" y="1731727"/>
              <a:ext cx="687411" cy="161275"/>
              <a:chOff x="7743825" y="2416242"/>
              <a:chExt cx="854478" cy="210493"/>
            </a:xfrm>
          </p:grpSpPr>
          <p:sp>
            <p:nvSpPr>
              <p:cNvPr id="148" name="Прямоугольник: скругленные углы 104"/>
              <p:cNvSpPr/>
              <p:nvPr/>
            </p:nvSpPr>
            <p:spPr bwMode="auto">
              <a:xfrm>
                <a:off x="7743825" y="2416242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00BE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49" name="TextBox 148"/>
              <p:cNvSpPr txBox="1"/>
              <p:nvPr/>
            </p:nvSpPr>
            <p:spPr bwMode="auto">
              <a:xfrm>
                <a:off x="7914137" y="2431419"/>
                <a:ext cx="684166" cy="195316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>
                  <a:defRPr/>
                </a:pPr>
                <a:r>
                  <a:rPr lang="ru-RU" sz="500" dirty="0">
                    <a:solidFill>
                      <a:srgbClr val="1D1447"/>
                    </a:solidFill>
                    <a:latin typeface="SBPCirce Bold"/>
                  </a:rPr>
                  <a:t>Банк </a:t>
                </a:r>
                <a:r>
                  <a:rPr lang="en-US" sz="500" dirty="0">
                    <a:solidFill>
                      <a:srgbClr val="1D1447"/>
                    </a:solidFill>
                    <a:latin typeface="SBPCirce Bold"/>
                  </a:rPr>
                  <a:t>2</a:t>
                </a:r>
                <a:r>
                  <a:rPr lang="ru-RU" sz="500" dirty="0">
                    <a:solidFill>
                      <a:srgbClr val="1D1447"/>
                    </a:solidFill>
                    <a:latin typeface="SBPCirce Bold"/>
                  </a:rPr>
                  <a:t>        </a:t>
                </a:r>
                <a:r>
                  <a:rPr lang="ru-RU" sz="500" dirty="0" smtClean="0">
                    <a:solidFill>
                      <a:srgbClr val="1D1447"/>
                    </a:solidFill>
                    <a:latin typeface="SBPCirce Bold"/>
                  </a:rPr>
                  <a:t>     </a:t>
                </a:r>
                <a:r>
                  <a:rPr lang="en-US" sz="500" dirty="0">
                    <a:solidFill>
                      <a:srgbClr val="1D1447"/>
                    </a:solidFill>
                    <a:latin typeface="SBPCirce Bold"/>
                  </a:rPr>
                  <a:t>&gt;</a:t>
                </a:r>
                <a:endParaRPr lang="ru-RU" sz="500" dirty="0">
                  <a:solidFill>
                    <a:srgbClr val="1D1447"/>
                  </a:solidFill>
                  <a:latin typeface="SBPCirce Bold"/>
                </a:endParaRPr>
              </a:p>
            </p:txBody>
          </p:sp>
          <p:sp>
            <p:nvSpPr>
              <p:cNvPr id="150" name="Полилиния 336"/>
              <p:cNvSpPr>
                <a:spLocks noChangeAspect="1"/>
              </p:cNvSpPr>
              <p:nvPr/>
            </p:nvSpPr>
            <p:spPr bwMode="auto">
              <a:xfrm>
                <a:off x="7767899" y="2447257"/>
                <a:ext cx="128043" cy="114161"/>
              </a:xfrm>
              <a:custGeom>
                <a:avLst/>
                <a:gdLst>
                  <a:gd name="connsiteX0" fmla="*/ 43364 w 403774"/>
                  <a:gd name="connsiteY0" fmla="*/ 294955 h 360000"/>
                  <a:gd name="connsiteX1" fmla="*/ 360411 w 403774"/>
                  <a:gd name="connsiteY1" fmla="*/ 294955 h 360000"/>
                  <a:gd name="connsiteX2" fmla="*/ 360411 w 403774"/>
                  <a:gd name="connsiteY2" fmla="*/ 316637 h 360000"/>
                  <a:gd name="connsiteX3" fmla="*/ 382911 w 403774"/>
                  <a:gd name="connsiteY3" fmla="*/ 316637 h 360000"/>
                  <a:gd name="connsiteX4" fmla="*/ 382911 w 403774"/>
                  <a:gd name="connsiteY4" fmla="*/ 337500 h 360000"/>
                  <a:gd name="connsiteX5" fmla="*/ 403774 w 403774"/>
                  <a:gd name="connsiteY5" fmla="*/ 337500 h 360000"/>
                  <a:gd name="connsiteX6" fmla="*/ 403774 w 403774"/>
                  <a:gd name="connsiteY6" fmla="*/ 360000 h 360000"/>
                  <a:gd name="connsiteX7" fmla="*/ 0 w 403774"/>
                  <a:gd name="connsiteY7" fmla="*/ 360000 h 360000"/>
                  <a:gd name="connsiteX8" fmla="*/ 0 w 403774"/>
                  <a:gd name="connsiteY8" fmla="*/ 337500 h 360000"/>
                  <a:gd name="connsiteX9" fmla="*/ 20863 w 403774"/>
                  <a:gd name="connsiteY9" fmla="*/ 337500 h 360000"/>
                  <a:gd name="connsiteX10" fmla="*/ 20863 w 403774"/>
                  <a:gd name="connsiteY10" fmla="*/ 316637 h 360000"/>
                  <a:gd name="connsiteX11" fmla="*/ 43364 w 403774"/>
                  <a:gd name="connsiteY11" fmla="*/ 316637 h 360000"/>
                  <a:gd name="connsiteX12" fmla="*/ 302729 w 403774"/>
                  <a:gd name="connsiteY12" fmla="*/ 123137 h 360000"/>
                  <a:gd name="connsiteX13" fmla="*/ 323183 w 403774"/>
                  <a:gd name="connsiteY13" fmla="*/ 123137 h 360000"/>
                  <a:gd name="connsiteX14" fmla="*/ 324001 w 403774"/>
                  <a:gd name="connsiteY14" fmla="*/ 134183 h 360000"/>
                  <a:gd name="connsiteX15" fmla="*/ 327683 w 403774"/>
                  <a:gd name="connsiteY15" fmla="*/ 208229 h 360000"/>
                  <a:gd name="connsiteX16" fmla="*/ 329116 w 403774"/>
                  <a:gd name="connsiteY16" fmla="*/ 240138 h 360000"/>
                  <a:gd name="connsiteX17" fmla="*/ 330137 w 403774"/>
                  <a:gd name="connsiteY17" fmla="*/ 266729 h 360000"/>
                  <a:gd name="connsiteX18" fmla="*/ 330547 w 403774"/>
                  <a:gd name="connsiteY18" fmla="*/ 277366 h 360000"/>
                  <a:gd name="connsiteX19" fmla="*/ 330955 w 403774"/>
                  <a:gd name="connsiteY19" fmla="*/ 283502 h 360000"/>
                  <a:gd name="connsiteX20" fmla="*/ 294547 w 403774"/>
                  <a:gd name="connsiteY20" fmla="*/ 283502 h 360000"/>
                  <a:gd name="connsiteX21" fmla="*/ 295365 w 403774"/>
                  <a:gd name="connsiteY21" fmla="*/ 272456 h 360000"/>
                  <a:gd name="connsiteX22" fmla="*/ 300684 w 403774"/>
                  <a:gd name="connsiteY22" fmla="*/ 153410 h 360000"/>
                  <a:gd name="connsiteX23" fmla="*/ 301911 w 403774"/>
                  <a:gd name="connsiteY23" fmla="*/ 128047 h 360000"/>
                  <a:gd name="connsiteX24" fmla="*/ 245866 w 403774"/>
                  <a:gd name="connsiteY24" fmla="*/ 123137 h 360000"/>
                  <a:gd name="connsiteX25" fmla="*/ 268365 w 403774"/>
                  <a:gd name="connsiteY25" fmla="*/ 123137 h 360000"/>
                  <a:gd name="connsiteX26" fmla="*/ 268365 w 403774"/>
                  <a:gd name="connsiteY26" fmla="*/ 128456 h 360000"/>
                  <a:gd name="connsiteX27" fmla="*/ 269593 w 403774"/>
                  <a:gd name="connsiteY27" fmla="*/ 160774 h 360000"/>
                  <a:gd name="connsiteX28" fmla="*/ 274502 w 403774"/>
                  <a:gd name="connsiteY28" fmla="*/ 263456 h 360000"/>
                  <a:gd name="connsiteX29" fmla="*/ 275320 w 403774"/>
                  <a:gd name="connsiteY29" fmla="*/ 283502 h 360000"/>
                  <a:gd name="connsiteX30" fmla="*/ 238911 w 403774"/>
                  <a:gd name="connsiteY30" fmla="*/ 283502 h 360000"/>
                  <a:gd name="connsiteX31" fmla="*/ 239729 w 403774"/>
                  <a:gd name="connsiteY31" fmla="*/ 269593 h 360000"/>
                  <a:gd name="connsiteX32" fmla="*/ 241775 w 403774"/>
                  <a:gd name="connsiteY32" fmla="*/ 224388 h 360000"/>
                  <a:gd name="connsiteX33" fmla="*/ 244639 w 403774"/>
                  <a:gd name="connsiteY33" fmla="*/ 165274 h 360000"/>
                  <a:gd name="connsiteX34" fmla="*/ 245866 w 403774"/>
                  <a:gd name="connsiteY34" fmla="*/ 130910 h 360000"/>
                  <a:gd name="connsiteX35" fmla="*/ 191048 w 403774"/>
                  <a:gd name="connsiteY35" fmla="*/ 123137 h 360000"/>
                  <a:gd name="connsiteX36" fmla="*/ 212730 w 403774"/>
                  <a:gd name="connsiteY36" fmla="*/ 123137 h 360000"/>
                  <a:gd name="connsiteX37" fmla="*/ 214366 w 403774"/>
                  <a:gd name="connsiteY37" fmla="*/ 160365 h 360000"/>
                  <a:gd name="connsiteX38" fmla="*/ 217639 w 403774"/>
                  <a:gd name="connsiteY38" fmla="*/ 237683 h 360000"/>
                  <a:gd name="connsiteX39" fmla="*/ 219685 w 403774"/>
                  <a:gd name="connsiteY39" fmla="*/ 280638 h 360000"/>
                  <a:gd name="connsiteX40" fmla="*/ 217435 w 403774"/>
                  <a:gd name="connsiteY40" fmla="*/ 283093 h 360000"/>
                  <a:gd name="connsiteX41" fmla="*/ 202094 w 403774"/>
                  <a:gd name="connsiteY41" fmla="*/ 283502 h 360000"/>
                  <a:gd name="connsiteX42" fmla="*/ 186344 w 403774"/>
                  <a:gd name="connsiteY42" fmla="*/ 283093 h 360000"/>
                  <a:gd name="connsiteX43" fmla="*/ 184093 w 403774"/>
                  <a:gd name="connsiteY43" fmla="*/ 280638 h 360000"/>
                  <a:gd name="connsiteX44" fmla="*/ 186139 w 403774"/>
                  <a:gd name="connsiteY44" fmla="*/ 237683 h 360000"/>
                  <a:gd name="connsiteX45" fmla="*/ 189411 w 403774"/>
                  <a:gd name="connsiteY45" fmla="*/ 160365 h 360000"/>
                  <a:gd name="connsiteX46" fmla="*/ 135412 w 403774"/>
                  <a:gd name="connsiteY46" fmla="*/ 123137 h 360000"/>
                  <a:gd name="connsiteX47" fmla="*/ 157911 w 403774"/>
                  <a:gd name="connsiteY47" fmla="*/ 123137 h 360000"/>
                  <a:gd name="connsiteX48" fmla="*/ 157911 w 403774"/>
                  <a:gd name="connsiteY48" fmla="*/ 131319 h 360000"/>
                  <a:gd name="connsiteX49" fmla="*/ 164048 w 403774"/>
                  <a:gd name="connsiteY49" fmla="*/ 270002 h 360000"/>
                  <a:gd name="connsiteX50" fmla="*/ 164866 w 403774"/>
                  <a:gd name="connsiteY50" fmla="*/ 283502 h 360000"/>
                  <a:gd name="connsiteX51" fmla="*/ 128457 w 403774"/>
                  <a:gd name="connsiteY51" fmla="*/ 283502 h 360000"/>
                  <a:gd name="connsiteX52" fmla="*/ 129276 w 403774"/>
                  <a:gd name="connsiteY52" fmla="*/ 264274 h 360000"/>
                  <a:gd name="connsiteX53" fmla="*/ 131729 w 403774"/>
                  <a:gd name="connsiteY53" fmla="*/ 207820 h 360000"/>
                  <a:gd name="connsiteX54" fmla="*/ 134185 w 403774"/>
                  <a:gd name="connsiteY54" fmla="*/ 159547 h 360000"/>
                  <a:gd name="connsiteX55" fmla="*/ 135412 w 403774"/>
                  <a:gd name="connsiteY55" fmla="*/ 128456 h 360000"/>
                  <a:gd name="connsiteX56" fmla="*/ 80592 w 403774"/>
                  <a:gd name="connsiteY56" fmla="*/ 123137 h 360000"/>
                  <a:gd name="connsiteX57" fmla="*/ 101047 w 403774"/>
                  <a:gd name="connsiteY57" fmla="*/ 123137 h 360000"/>
                  <a:gd name="connsiteX58" fmla="*/ 101865 w 403774"/>
                  <a:gd name="connsiteY58" fmla="*/ 128047 h 360000"/>
                  <a:gd name="connsiteX59" fmla="*/ 103092 w 403774"/>
                  <a:gd name="connsiteY59" fmla="*/ 153410 h 360000"/>
                  <a:gd name="connsiteX60" fmla="*/ 108411 w 403774"/>
                  <a:gd name="connsiteY60" fmla="*/ 272047 h 360000"/>
                  <a:gd name="connsiteX61" fmla="*/ 109229 w 403774"/>
                  <a:gd name="connsiteY61" fmla="*/ 283502 h 360000"/>
                  <a:gd name="connsiteX62" fmla="*/ 72412 w 403774"/>
                  <a:gd name="connsiteY62" fmla="*/ 283502 h 360000"/>
                  <a:gd name="connsiteX63" fmla="*/ 73228 w 403774"/>
                  <a:gd name="connsiteY63" fmla="*/ 277366 h 360000"/>
                  <a:gd name="connsiteX64" fmla="*/ 73639 w 403774"/>
                  <a:gd name="connsiteY64" fmla="*/ 266729 h 360000"/>
                  <a:gd name="connsiteX65" fmla="*/ 74661 w 403774"/>
                  <a:gd name="connsiteY65" fmla="*/ 240138 h 360000"/>
                  <a:gd name="connsiteX66" fmla="*/ 76092 w 403774"/>
                  <a:gd name="connsiteY66" fmla="*/ 208229 h 360000"/>
                  <a:gd name="connsiteX67" fmla="*/ 79774 w 403774"/>
                  <a:gd name="connsiteY67" fmla="*/ 134183 h 360000"/>
                  <a:gd name="connsiteX68" fmla="*/ 57684 w 403774"/>
                  <a:gd name="connsiteY68" fmla="*/ 90408 h 360000"/>
                  <a:gd name="connsiteX69" fmla="*/ 346093 w 403774"/>
                  <a:gd name="connsiteY69" fmla="*/ 90408 h 360000"/>
                  <a:gd name="connsiteX70" fmla="*/ 346093 w 403774"/>
                  <a:gd name="connsiteY70" fmla="*/ 112090 h 360000"/>
                  <a:gd name="connsiteX71" fmla="*/ 57684 w 403774"/>
                  <a:gd name="connsiteY71" fmla="*/ 112090 h 360000"/>
                  <a:gd name="connsiteX72" fmla="*/ 202093 w 403774"/>
                  <a:gd name="connsiteY72" fmla="*/ 0 h 360000"/>
                  <a:gd name="connsiteX73" fmla="*/ 207003 w 403774"/>
                  <a:gd name="connsiteY73" fmla="*/ 2045 h 360000"/>
                  <a:gd name="connsiteX74" fmla="*/ 220911 w 403774"/>
                  <a:gd name="connsiteY74" fmla="*/ 8182 h 360000"/>
                  <a:gd name="connsiteX75" fmla="*/ 246480 w 403774"/>
                  <a:gd name="connsiteY75" fmla="*/ 19432 h 360000"/>
                  <a:gd name="connsiteX76" fmla="*/ 265502 w 403774"/>
                  <a:gd name="connsiteY76" fmla="*/ 27819 h 360000"/>
                  <a:gd name="connsiteX77" fmla="*/ 360820 w 403774"/>
                  <a:gd name="connsiteY77" fmla="*/ 69546 h 360000"/>
                  <a:gd name="connsiteX78" fmla="*/ 380048 w 403774"/>
                  <a:gd name="connsiteY78" fmla="*/ 78546 h 360000"/>
                  <a:gd name="connsiteX79" fmla="*/ 202093 w 403774"/>
                  <a:gd name="connsiteY79" fmla="*/ 79364 h 360000"/>
                  <a:gd name="connsiteX80" fmla="*/ 23728 w 403774"/>
                  <a:gd name="connsiteY80" fmla="*/ 78136 h 360000"/>
                  <a:gd name="connsiteX81" fmla="*/ 26593 w 403774"/>
                  <a:gd name="connsiteY81" fmla="*/ 76501 h 360000"/>
                  <a:gd name="connsiteX82" fmla="*/ 46638 w 403774"/>
                  <a:gd name="connsiteY82" fmla="*/ 67909 h 360000"/>
                  <a:gd name="connsiteX83" fmla="*/ 108002 w 403774"/>
                  <a:gd name="connsiteY83" fmla="*/ 41114 h 360000"/>
                  <a:gd name="connsiteX84" fmla="*/ 174275 w 403774"/>
                  <a:gd name="connsiteY84" fmla="*/ 12273 h 3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403774" h="360000" extrusionOk="0">
                    <a:moveTo>
                      <a:pt x="43364" y="294955"/>
                    </a:moveTo>
                    <a:lnTo>
                      <a:pt x="360411" y="294955"/>
                    </a:lnTo>
                    <a:lnTo>
                      <a:pt x="360411" y="316637"/>
                    </a:lnTo>
                    <a:lnTo>
                      <a:pt x="382911" y="316637"/>
                    </a:lnTo>
                    <a:lnTo>
                      <a:pt x="382911" y="337500"/>
                    </a:lnTo>
                    <a:lnTo>
                      <a:pt x="403774" y="337500"/>
                    </a:lnTo>
                    <a:lnTo>
                      <a:pt x="403774" y="360000"/>
                    </a:lnTo>
                    <a:lnTo>
                      <a:pt x="0" y="360000"/>
                    </a:lnTo>
                    <a:lnTo>
                      <a:pt x="0" y="337500"/>
                    </a:lnTo>
                    <a:lnTo>
                      <a:pt x="20863" y="337500"/>
                    </a:lnTo>
                    <a:lnTo>
                      <a:pt x="20863" y="316637"/>
                    </a:lnTo>
                    <a:lnTo>
                      <a:pt x="43364" y="316637"/>
                    </a:lnTo>
                    <a:close/>
                    <a:moveTo>
                      <a:pt x="302729" y="123137"/>
                    </a:moveTo>
                    <a:lnTo>
                      <a:pt x="323183" y="123137"/>
                    </a:lnTo>
                    <a:lnTo>
                      <a:pt x="324001" y="134183"/>
                    </a:lnTo>
                    <a:cubicBezTo>
                      <a:pt x="324547" y="141001"/>
                      <a:pt x="325775" y="165683"/>
                      <a:pt x="327683" y="208229"/>
                    </a:cubicBezTo>
                    <a:cubicBezTo>
                      <a:pt x="328228" y="218047"/>
                      <a:pt x="328707" y="228683"/>
                      <a:pt x="329116" y="240138"/>
                    </a:cubicBezTo>
                    <a:cubicBezTo>
                      <a:pt x="329525" y="251592"/>
                      <a:pt x="329865" y="260456"/>
                      <a:pt x="330137" y="266729"/>
                    </a:cubicBezTo>
                    <a:cubicBezTo>
                      <a:pt x="330410" y="273002"/>
                      <a:pt x="330547" y="276547"/>
                      <a:pt x="330547" y="277366"/>
                    </a:cubicBezTo>
                    <a:lnTo>
                      <a:pt x="330955" y="283502"/>
                    </a:lnTo>
                    <a:lnTo>
                      <a:pt x="294547" y="283502"/>
                    </a:lnTo>
                    <a:lnTo>
                      <a:pt x="295365" y="272456"/>
                    </a:lnTo>
                    <a:cubicBezTo>
                      <a:pt x="297002" y="247910"/>
                      <a:pt x="298774" y="208229"/>
                      <a:pt x="300684" y="153410"/>
                    </a:cubicBezTo>
                    <a:cubicBezTo>
                      <a:pt x="301229" y="138410"/>
                      <a:pt x="301637" y="129955"/>
                      <a:pt x="301911" y="128047"/>
                    </a:cubicBezTo>
                    <a:close/>
                    <a:moveTo>
                      <a:pt x="245866" y="123137"/>
                    </a:moveTo>
                    <a:lnTo>
                      <a:pt x="268365" y="123137"/>
                    </a:lnTo>
                    <a:lnTo>
                      <a:pt x="268365" y="128456"/>
                    </a:lnTo>
                    <a:cubicBezTo>
                      <a:pt x="268365" y="135001"/>
                      <a:pt x="268775" y="145774"/>
                      <a:pt x="269593" y="160774"/>
                    </a:cubicBezTo>
                    <a:cubicBezTo>
                      <a:pt x="272865" y="227593"/>
                      <a:pt x="274502" y="261820"/>
                      <a:pt x="274502" y="263456"/>
                    </a:cubicBezTo>
                    <a:lnTo>
                      <a:pt x="275320" y="283502"/>
                    </a:lnTo>
                    <a:lnTo>
                      <a:pt x="238911" y="283502"/>
                    </a:lnTo>
                    <a:lnTo>
                      <a:pt x="239729" y="269593"/>
                    </a:lnTo>
                    <a:cubicBezTo>
                      <a:pt x="239729" y="267683"/>
                      <a:pt x="240411" y="252615"/>
                      <a:pt x="241775" y="224388"/>
                    </a:cubicBezTo>
                    <a:cubicBezTo>
                      <a:pt x="243139" y="196161"/>
                      <a:pt x="244092" y="176456"/>
                      <a:pt x="244639" y="165274"/>
                    </a:cubicBezTo>
                    <a:cubicBezTo>
                      <a:pt x="245457" y="150547"/>
                      <a:pt x="245866" y="139092"/>
                      <a:pt x="245866" y="130910"/>
                    </a:cubicBezTo>
                    <a:close/>
                    <a:moveTo>
                      <a:pt x="191048" y="123137"/>
                    </a:moveTo>
                    <a:lnTo>
                      <a:pt x="212730" y="123137"/>
                    </a:lnTo>
                    <a:lnTo>
                      <a:pt x="214366" y="160365"/>
                    </a:lnTo>
                    <a:cubicBezTo>
                      <a:pt x="216003" y="204274"/>
                      <a:pt x="217094" y="230047"/>
                      <a:pt x="217639" y="237683"/>
                    </a:cubicBezTo>
                    <a:cubicBezTo>
                      <a:pt x="219003" y="262229"/>
                      <a:pt x="219685" y="276547"/>
                      <a:pt x="219685" y="280638"/>
                    </a:cubicBezTo>
                    <a:cubicBezTo>
                      <a:pt x="219685" y="282002"/>
                      <a:pt x="218935" y="282820"/>
                      <a:pt x="217435" y="283093"/>
                    </a:cubicBezTo>
                    <a:cubicBezTo>
                      <a:pt x="215935" y="283365"/>
                      <a:pt x="210821" y="283502"/>
                      <a:pt x="202094" y="283502"/>
                    </a:cubicBezTo>
                    <a:cubicBezTo>
                      <a:pt x="193093" y="283502"/>
                      <a:pt x="187843" y="283365"/>
                      <a:pt x="186344" y="283093"/>
                    </a:cubicBezTo>
                    <a:cubicBezTo>
                      <a:pt x="184843" y="282820"/>
                      <a:pt x="184093" y="282002"/>
                      <a:pt x="184093" y="280638"/>
                    </a:cubicBezTo>
                    <a:cubicBezTo>
                      <a:pt x="184093" y="276547"/>
                      <a:pt x="184775" y="262229"/>
                      <a:pt x="186139" y="237683"/>
                    </a:cubicBezTo>
                    <a:cubicBezTo>
                      <a:pt x="186684" y="230047"/>
                      <a:pt x="187775" y="204274"/>
                      <a:pt x="189411" y="160365"/>
                    </a:cubicBezTo>
                    <a:close/>
                    <a:moveTo>
                      <a:pt x="135412" y="123137"/>
                    </a:moveTo>
                    <a:lnTo>
                      <a:pt x="157911" y="123137"/>
                    </a:lnTo>
                    <a:lnTo>
                      <a:pt x="157911" y="131319"/>
                    </a:lnTo>
                    <a:cubicBezTo>
                      <a:pt x="157911" y="149319"/>
                      <a:pt x="159958" y="195547"/>
                      <a:pt x="164048" y="270002"/>
                    </a:cubicBezTo>
                    <a:lnTo>
                      <a:pt x="164866" y="283502"/>
                    </a:lnTo>
                    <a:lnTo>
                      <a:pt x="128457" y="283502"/>
                    </a:lnTo>
                    <a:lnTo>
                      <a:pt x="129276" y="264274"/>
                    </a:lnTo>
                    <a:cubicBezTo>
                      <a:pt x="129821" y="250366"/>
                      <a:pt x="130640" y="231547"/>
                      <a:pt x="131729" y="207820"/>
                    </a:cubicBezTo>
                    <a:cubicBezTo>
                      <a:pt x="132821" y="184092"/>
                      <a:pt x="133639" y="168001"/>
                      <a:pt x="134185" y="159547"/>
                    </a:cubicBezTo>
                    <a:cubicBezTo>
                      <a:pt x="135004" y="145365"/>
                      <a:pt x="135412" y="135001"/>
                      <a:pt x="135412" y="128456"/>
                    </a:cubicBezTo>
                    <a:close/>
                    <a:moveTo>
                      <a:pt x="80592" y="123137"/>
                    </a:moveTo>
                    <a:lnTo>
                      <a:pt x="101047" y="123137"/>
                    </a:lnTo>
                    <a:lnTo>
                      <a:pt x="101865" y="128047"/>
                    </a:lnTo>
                    <a:cubicBezTo>
                      <a:pt x="102137" y="129955"/>
                      <a:pt x="102547" y="138410"/>
                      <a:pt x="103092" y="153410"/>
                    </a:cubicBezTo>
                    <a:cubicBezTo>
                      <a:pt x="105001" y="209320"/>
                      <a:pt x="106774" y="248865"/>
                      <a:pt x="108411" y="272047"/>
                    </a:cubicBezTo>
                    <a:lnTo>
                      <a:pt x="109229" y="283502"/>
                    </a:lnTo>
                    <a:lnTo>
                      <a:pt x="72412" y="283502"/>
                    </a:lnTo>
                    <a:lnTo>
                      <a:pt x="73228" y="277366"/>
                    </a:lnTo>
                    <a:cubicBezTo>
                      <a:pt x="73228" y="276547"/>
                      <a:pt x="73365" y="273002"/>
                      <a:pt x="73639" y="266729"/>
                    </a:cubicBezTo>
                    <a:cubicBezTo>
                      <a:pt x="73911" y="260456"/>
                      <a:pt x="74251" y="251592"/>
                      <a:pt x="74661" y="240138"/>
                    </a:cubicBezTo>
                    <a:cubicBezTo>
                      <a:pt x="75070" y="228683"/>
                      <a:pt x="75547" y="218047"/>
                      <a:pt x="76092" y="208229"/>
                    </a:cubicBezTo>
                    <a:cubicBezTo>
                      <a:pt x="78001" y="165683"/>
                      <a:pt x="79229" y="141001"/>
                      <a:pt x="79774" y="134183"/>
                    </a:cubicBezTo>
                    <a:close/>
                    <a:moveTo>
                      <a:pt x="57684" y="90408"/>
                    </a:moveTo>
                    <a:lnTo>
                      <a:pt x="346093" y="90408"/>
                    </a:lnTo>
                    <a:lnTo>
                      <a:pt x="346093" y="112090"/>
                    </a:lnTo>
                    <a:lnTo>
                      <a:pt x="57684" y="112090"/>
                    </a:lnTo>
                    <a:close/>
                    <a:moveTo>
                      <a:pt x="202093" y="0"/>
                    </a:moveTo>
                    <a:lnTo>
                      <a:pt x="207003" y="2045"/>
                    </a:lnTo>
                    <a:cubicBezTo>
                      <a:pt x="208910" y="2864"/>
                      <a:pt x="213548" y="4910"/>
                      <a:pt x="220911" y="8182"/>
                    </a:cubicBezTo>
                    <a:cubicBezTo>
                      <a:pt x="228274" y="11455"/>
                      <a:pt x="236798" y="15205"/>
                      <a:pt x="246480" y="19432"/>
                    </a:cubicBezTo>
                    <a:cubicBezTo>
                      <a:pt x="256161" y="23660"/>
                      <a:pt x="262502" y="26455"/>
                      <a:pt x="265502" y="27819"/>
                    </a:cubicBezTo>
                    <a:cubicBezTo>
                      <a:pt x="310503" y="47454"/>
                      <a:pt x="342275" y="61364"/>
                      <a:pt x="360820" y="69546"/>
                    </a:cubicBezTo>
                    <a:cubicBezTo>
                      <a:pt x="373639" y="75000"/>
                      <a:pt x="380048" y="78000"/>
                      <a:pt x="380048" y="78546"/>
                    </a:cubicBezTo>
                    <a:cubicBezTo>
                      <a:pt x="380048" y="79091"/>
                      <a:pt x="320730" y="79364"/>
                      <a:pt x="202093" y="79364"/>
                    </a:cubicBezTo>
                    <a:cubicBezTo>
                      <a:pt x="83184" y="79364"/>
                      <a:pt x="23728" y="78955"/>
                      <a:pt x="23728" y="78136"/>
                    </a:cubicBezTo>
                    <a:cubicBezTo>
                      <a:pt x="23728" y="77591"/>
                      <a:pt x="24683" y="77046"/>
                      <a:pt x="26593" y="76501"/>
                    </a:cubicBezTo>
                    <a:cubicBezTo>
                      <a:pt x="27137" y="76501"/>
                      <a:pt x="33820" y="73636"/>
                      <a:pt x="46638" y="67909"/>
                    </a:cubicBezTo>
                    <a:cubicBezTo>
                      <a:pt x="54274" y="64637"/>
                      <a:pt x="74729" y="55705"/>
                      <a:pt x="108002" y="41114"/>
                    </a:cubicBezTo>
                    <a:cubicBezTo>
                      <a:pt x="141274" y="26523"/>
                      <a:pt x="163365" y="16909"/>
                      <a:pt x="174275" y="1227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ru-RU"/>
              </a:p>
            </p:txBody>
          </p:sp>
        </p:grpSp>
        <p:grpSp>
          <p:nvGrpSpPr>
            <p:cNvPr id="139" name="Группа 138"/>
            <p:cNvGrpSpPr/>
            <p:nvPr/>
          </p:nvGrpSpPr>
          <p:grpSpPr bwMode="auto">
            <a:xfrm>
              <a:off x="6544866" y="1918837"/>
              <a:ext cx="687415" cy="161276"/>
              <a:chOff x="7743825" y="2416242"/>
              <a:chExt cx="854492" cy="210494"/>
            </a:xfrm>
          </p:grpSpPr>
          <p:sp>
            <p:nvSpPr>
              <p:cNvPr id="145" name="Прямоугольник: скругленные углы 108"/>
              <p:cNvSpPr/>
              <p:nvPr/>
            </p:nvSpPr>
            <p:spPr bwMode="auto">
              <a:xfrm>
                <a:off x="7743825" y="2416242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25A7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46" name="TextBox 145"/>
              <p:cNvSpPr txBox="1"/>
              <p:nvPr/>
            </p:nvSpPr>
            <p:spPr bwMode="auto">
              <a:xfrm>
                <a:off x="7914144" y="2431420"/>
                <a:ext cx="684173" cy="195316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>
                  <a:defRPr/>
                </a:pPr>
                <a:r>
                  <a:rPr lang="ru-RU" sz="500" dirty="0">
                    <a:solidFill>
                      <a:srgbClr val="1D1447"/>
                    </a:solidFill>
                    <a:latin typeface="SBPCirce Bold"/>
                  </a:rPr>
                  <a:t>Банк </a:t>
                </a:r>
                <a:r>
                  <a:rPr lang="en-US" sz="500" dirty="0" smtClean="0">
                    <a:solidFill>
                      <a:srgbClr val="1D1447"/>
                    </a:solidFill>
                    <a:latin typeface="SBPCirce Bold"/>
                  </a:rPr>
                  <a:t>3</a:t>
                </a:r>
                <a:r>
                  <a:rPr lang="ru-RU" sz="500" dirty="0" smtClean="0">
                    <a:solidFill>
                      <a:srgbClr val="1D1447"/>
                    </a:solidFill>
                    <a:latin typeface="SBPCirce Bold"/>
                  </a:rPr>
                  <a:t>             </a:t>
                </a:r>
                <a:r>
                  <a:rPr lang="en-US" sz="500" dirty="0" smtClean="0">
                    <a:solidFill>
                      <a:srgbClr val="1D1447"/>
                    </a:solidFill>
                    <a:latin typeface="SBPCirce Bold"/>
                  </a:rPr>
                  <a:t>&gt;</a:t>
                </a:r>
                <a:endParaRPr lang="ru-RU" sz="500" dirty="0">
                  <a:solidFill>
                    <a:srgbClr val="1D1447"/>
                  </a:solidFill>
                  <a:latin typeface="SBPCirce Bold"/>
                </a:endParaRPr>
              </a:p>
            </p:txBody>
          </p:sp>
          <p:sp>
            <p:nvSpPr>
              <p:cNvPr id="147" name="Полилиния 336"/>
              <p:cNvSpPr>
                <a:spLocks noChangeAspect="1"/>
              </p:cNvSpPr>
              <p:nvPr/>
            </p:nvSpPr>
            <p:spPr bwMode="auto">
              <a:xfrm>
                <a:off x="7767899" y="2447257"/>
                <a:ext cx="128043" cy="114161"/>
              </a:xfrm>
              <a:custGeom>
                <a:avLst/>
                <a:gdLst>
                  <a:gd name="connsiteX0" fmla="*/ 43364 w 403774"/>
                  <a:gd name="connsiteY0" fmla="*/ 294955 h 360000"/>
                  <a:gd name="connsiteX1" fmla="*/ 360411 w 403774"/>
                  <a:gd name="connsiteY1" fmla="*/ 294955 h 360000"/>
                  <a:gd name="connsiteX2" fmla="*/ 360411 w 403774"/>
                  <a:gd name="connsiteY2" fmla="*/ 316637 h 360000"/>
                  <a:gd name="connsiteX3" fmla="*/ 382911 w 403774"/>
                  <a:gd name="connsiteY3" fmla="*/ 316637 h 360000"/>
                  <a:gd name="connsiteX4" fmla="*/ 382911 w 403774"/>
                  <a:gd name="connsiteY4" fmla="*/ 337500 h 360000"/>
                  <a:gd name="connsiteX5" fmla="*/ 403774 w 403774"/>
                  <a:gd name="connsiteY5" fmla="*/ 337500 h 360000"/>
                  <a:gd name="connsiteX6" fmla="*/ 403774 w 403774"/>
                  <a:gd name="connsiteY6" fmla="*/ 360000 h 360000"/>
                  <a:gd name="connsiteX7" fmla="*/ 0 w 403774"/>
                  <a:gd name="connsiteY7" fmla="*/ 360000 h 360000"/>
                  <a:gd name="connsiteX8" fmla="*/ 0 w 403774"/>
                  <a:gd name="connsiteY8" fmla="*/ 337500 h 360000"/>
                  <a:gd name="connsiteX9" fmla="*/ 20863 w 403774"/>
                  <a:gd name="connsiteY9" fmla="*/ 337500 h 360000"/>
                  <a:gd name="connsiteX10" fmla="*/ 20863 w 403774"/>
                  <a:gd name="connsiteY10" fmla="*/ 316637 h 360000"/>
                  <a:gd name="connsiteX11" fmla="*/ 43364 w 403774"/>
                  <a:gd name="connsiteY11" fmla="*/ 316637 h 360000"/>
                  <a:gd name="connsiteX12" fmla="*/ 302729 w 403774"/>
                  <a:gd name="connsiteY12" fmla="*/ 123137 h 360000"/>
                  <a:gd name="connsiteX13" fmla="*/ 323183 w 403774"/>
                  <a:gd name="connsiteY13" fmla="*/ 123137 h 360000"/>
                  <a:gd name="connsiteX14" fmla="*/ 324001 w 403774"/>
                  <a:gd name="connsiteY14" fmla="*/ 134183 h 360000"/>
                  <a:gd name="connsiteX15" fmla="*/ 327683 w 403774"/>
                  <a:gd name="connsiteY15" fmla="*/ 208229 h 360000"/>
                  <a:gd name="connsiteX16" fmla="*/ 329116 w 403774"/>
                  <a:gd name="connsiteY16" fmla="*/ 240138 h 360000"/>
                  <a:gd name="connsiteX17" fmla="*/ 330137 w 403774"/>
                  <a:gd name="connsiteY17" fmla="*/ 266729 h 360000"/>
                  <a:gd name="connsiteX18" fmla="*/ 330547 w 403774"/>
                  <a:gd name="connsiteY18" fmla="*/ 277366 h 360000"/>
                  <a:gd name="connsiteX19" fmla="*/ 330955 w 403774"/>
                  <a:gd name="connsiteY19" fmla="*/ 283502 h 360000"/>
                  <a:gd name="connsiteX20" fmla="*/ 294547 w 403774"/>
                  <a:gd name="connsiteY20" fmla="*/ 283502 h 360000"/>
                  <a:gd name="connsiteX21" fmla="*/ 295365 w 403774"/>
                  <a:gd name="connsiteY21" fmla="*/ 272456 h 360000"/>
                  <a:gd name="connsiteX22" fmla="*/ 300684 w 403774"/>
                  <a:gd name="connsiteY22" fmla="*/ 153410 h 360000"/>
                  <a:gd name="connsiteX23" fmla="*/ 301911 w 403774"/>
                  <a:gd name="connsiteY23" fmla="*/ 128047 h 360000"/>
                  <a:gd name="connsiteX24" fmla="*/ 245866 w 403774"/>
                  <a:gd name="connsiteY24" fmla="*/ 123137 h 360000"/>
                  <a:gd name="connsiteX25" fmla="*/ 268365 w 403774"/>
                  <a:gd name="connsiteY25" fmla="*/ 123137 h 360000"/>
                  <a:gd name="connsiteX26" fmla="*/ 268365 w 403774"/>
                  <a:gd name="connsiteY26" fmla="*/ 128456 h 360000"/>
                  <a:gd name="connsiteX27" fmla="*/ 269593 w 403774"/>
                  <a:gd name="connsiteY27" fmla="*/ 160774 h 360000"/>
                  <a:gd name="connsiteX28" fmla="*/ 274502 w 403774"/>
                  <a:gd name="connsiteY28" fmla="*/ 263456 h 360000"/>
                  <a:gd name="connsiteX29" fmla="*/ 275320 w 403774"/>
                  <a:gd name="connsiteY29" fmla="*/ 283502 h 360000"/>
                  <a:gd name="connsiteX30" fmla="*/ 238911 w 403774"/>
                  <a:gd name="connsiteY30" fmla="*/ 283502 h 360000"/>
                  <a:gd name="connsiteX31" fmla="*/ 239729 w 403774"/>
                  <a:gd name="connsiteY31" fmla="*/ 269593 h 360000"/>
                  <a:gd name="connsiteX32" fmla="*/ 241775 w 403774"/>
                  <a:gd name="connsiteY32" fmla="*/ 224388 h 360000"/>
                  <a:gd name="connsiteX33" fmla="*/ 244639 w 403774"/>
                  <a:gd name="connsiteY33" fmla="*/ 165274 h 360000"/>
                  <a:gd name="connsiteX34" fmla="*/ 245866 w 403774"/>
                  <a:gd name="connsiteY34" fmla="*/ 130910 h 360000"/>
                  <a:gd name="connsiteX35" fmla="*/ 191048 w 403774"/>
                  <a:gd name="connsiteY35" fmla="*/ 123137 h 360000"/>
                  <a:gd name="connsiteX36" fmla="*/ 212730 w 403774"/>
                  <a:gd name="connsiteY36" fmla="*/ 123137 h 360000"/>
                  <a:gd name="connsiteX37" fmla="*/ 214366 w 403774"/>
                  <a:gd name="connsiteY37" fmla="*/ 160365 h 360000"/>
                  <a:gd name="connsiteX38" fmla="*/ 217639 w 403774"/>
                  <a:gd name="connsiteY38" fmla="*/ 237683 h 360000"/>
                  <a:gd name="connsiteX39" fmla="*/ 219685 w 403774"/>
                  <a:gd name="connsiteY39" fmla="*/ 280638 h 360000"/>
                  <a:gd name="connsiteX40" fmla="*/ 217435 w 403774"/>
                  <a:gd name="connsiteY40" fmla="*/ 283093 h 360000"/>
                  <a:gd name="connsiteX41" fmla="*/ 202094 w 403774"/>
                  <a:gd name="connsiteY41" fmla="*/ 283502 h 360000"/>
                  <a:gd name="connsiteX42" fmla="*/ 186344 w 403774"/>
                  <a:gd name="connsiteY42" fmla="*/ 283093 h 360000"/>
                  <a:gd name="connsiteX43" fmla="*/ 184093 w 403774"/>
                  <a:gd name="connsiteY43" fmla="*/ 280638 h 360000"/>
                  <a:gd name="connsiteX44" fmla="*/ 186139 w 403774"/>
                  <a:gd name="connsiteY44" fmla="*/ 237683 h 360000"/>
                  <a:gd name="connsiteX45" fmla="*/ 189411 w 403774"/>
                  <a:gd name="connsiteY45" fmla="*/ 160365 h 360000"/>
                  <a:gd name="connsiteX46" fmla="*/ 135412 w 403774"/>
                  <a:gd name="connsiteY46" fmla="*/ 123137 h 360000"/>
                  <a:gd name="connsiteX47" fmla="*/ 157911 w 403774"/>
                  <a:gd name="connsiteY47" fmla="*/ 123137 h 360000"/>
                  <a:gd name="connsiteX48" fmla="*/ 157911 w 403774"/>
                  <a:gd name="connsiteY48" fmla="*/ 131319 h 360000"/>
                  <a:gd name="connsiteX49" fmla="*/ 164048 w 403774"/>
                  <a:gd name="connsiteY49" fmla="*/ 270002 h 360000"/>
                  <a:gd name="connsiteX50" fmla="*/ 164866 w 403774"/>
                  <a:gd name="connsiteY50" fmla="*/ 283502 h 360000"/>
                  <a:gd name="connsiteX51" fmla="*/ 128457 w 403774"/>
                  <a:gd name="connsiteY51" fmla="*/ 283502 h 360000"/>
                  <a:gd name="connsiteX52" fmla="*/ 129276 w 403774"/>
                  <a:gd name="connsiteY52" fmla="*/ 264274 h 360000"/>
                  <a:gd name="connsiteX53" fmla="*/ 131729 w 403774"/>
                  <a:gd name="connsiteY53" fmla="*/ 207820 h 360000"/>
                  <a:gd name="connsiteX54" fmla="*/ 134185 w 403774"/>
                  <a:gd name="connsiteY54" fmla="*/ 159547 h 360000"/>
                  <a:gd name="connsiteX55" fmla="*/ 135412 w 403774"/>
                  <a:gd name="connsiteY55" fmla="*/ 128456 h 360000"/>
                  <a:gd name="connsiteX56" fmla="*/ 80592 w 403774"/>
                  <a:gd name="connsiteY56" fmla="*/ 123137 h 360000"/>
                  <a:gd name="connsiteX57" fmla="*/ 101047 w 403774"/>
                  <a:gd name="connsiteY57" fmla="*/ 123137 h 360000"/>
                  <a:gd name="connsiteX58" fmla="*/ 101865 w 403774"/>
                  <a:gd name="connsiteY58" fmla="*/ 128047 h 360000"/>
                  <a:gd name="connsiteX59" fmla="*/ 103092 w 403774"/>
                  <a:gd name="connsiteY59" fmla="*/ 153410 h 360000"/>
                  <a:gd name="connsiteX60" fmla="*/ 108411 w 403774"/>
                  <a:gd name="connsiteY60" fmla="*/ 272047 h 360000"/>
                  <a:gd name="connsiteX61" fmla="*/ 109229 w 403774"/>
                  <a:gd name="connsiteY61" fmla="*/ 283502 h 360000"/>
                  <a:gd name="connsiteX62" fmla="*/ 72412 w 403774"/>
                  <a:gd name="connsiteY62" fmla="*/ 283502 h 360000"/>
                  <a:gd name="connsiteX63" fmla="*/ 73228 w 403774"/>
                  <a:gd name="connsiteY63" fmla="*/ 277366 h 360000"/>
                  <a:gd name="connsiteX64" fmla="*/ 73639 w 403774"/>
                  <a:gd name="connsiteY64" fmla="*/ 266729 h 360000"/>
                  <a:gd name="connsiteX65" fmla="*/ 74661 w 403774"/>
                  <a:gd name="connsiteY65" fmla="*/ 240138 h 360000"/>
                  <a:gd name="connsiteX66" fmla="*/ 76092 w 403774"/>
                  <a:gd name="connsiteY66" fmla="*/ 208229 h 360000"/>
                  <a:gd name="connsiteX67" fmla="*/ 79774 w 403774"/>
                  <a:gd name="connsiteY67" fmla="*/ 134183 h 360000"/>
                  <a:gd name="connsiteX68" fmla="*/ 57684 w 403774"/>
                  <a:gd name="connsiteY68" fmla="*/ 90408 h 360000"/>
                  <a:gd name="connsiteX69" fmla="*/ 346093 w 403774"/>
                  <a:gd name="connsiteY69" fmla="*/ 90408 h 360000"/>
                  <a:gd name="connsiteX70" fmla="*/ 346093 w 403774"/>
                  <a:gd name="connsiteY70" fmla="*/ 112090 h 360000"/>
                  <a:gd name="connsiteX71" fmla="*/ 57684 w 403774"/>
                  <a:gd name="connsiteY71" fmla="*/ 112090 h 360000"/>
                  <a:gd name="connsiteX72" fmla="*/ 202093 w 403774"/>
                  <a:gd name="connsiteY72" fmla="*/ 0 h 360000"/>
                  <a:gd name="connsiteX73" fmla="*/ 207003 w 403774"/>
                  <a:gd name="connsiteY73" fmla="*/ 2045 h 360000"/>
                  <a:gd name="connsiteX74" fmla="*/ 220911 w 403774"/>
                  <a:gd name="connsiteY74" fmla="*/ 8182 h 360000"/>
                  <a:gd name="connsiteX75" fmla="*/ 246480 w 403774"/>
                  <a:gd name="connsiteY75" fmla="*/ 19432 h 360000"/>
                  <a:gd name="connsiteX76" fmla="*/ 265502 w 403774"/>
                  <a:gd name="connsiteY76" fmla="*/ 27819 h 360000"/>
                  <a:gd name="connsiteX77" fmla="*/ 360820 w 403774"/>
                  <a:gd name="connsiteY77" fmla="*/ 69546 h 360000"/>
                  <a:gd name="connsiteX78" fmla="*/ 380048 w 403774"/>
                  <a:gd name="connsiteY78" fmla="*/ 78546 h 360000"/>
                  <a:gd name="connsiteX79" fmla="*/ 202093 w 403774"/>
                  <a:gd name="connsiteY79" fmla="*/ 79364 h 360000"/>
                  <a:gd name="connsiteX80" fmla="*/ 23728 w 403774"/>
                  <a:gd name="connsiteY80" fmla="*/ 78136 h 360000"/>
                  <a:gd name="connsiteX81" fmla="*/ 26593 w 403774"/>
                  <a:gd name="connsiteY81" fmla="*/ 76501 h 360000"/>
                  <a:gd name="connsiteX82" fmla="*/ 46638 w 403774"/>
                  <a:gd name="connsiteY82" fmla="*/ 67909 h 360000"/>
                  <a:gd name="connsiteX83" fmla="*/ 108002 w 403774"/>
                  <a:gd name="connsiteY83" fmla="*/ 41114 h 360000"/>
                  <a:gd name="connsiteX84" fmla="*/ 174275 w 403774"/>
                  <a:gd name="connsiteY84" fmla="*/ 12273 h 3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403774" h="360000" extrusionOk="0">
                    <a:moveTo>
                      <a:pt x="43364" y="294955"/>
                    </a:moveTo>
                    <a:lnTo>
                      <a:pt x="360411" y="294955"/>
                    </a:lnTo>
                    <a:lnTo>
                      <a:pt x="360411" y="316637"/>
                    </a:lnTo>
                    <a:lnTo>
                      <a:pt x="382911" y="316637"/>
                    </a:lnTo>
                    <a:lnTo>
                      <a:pt x="382911" y="337500"/>
                    </a:lnTo>
                    <a:lnTo>
                      <a:pt x="403774" y="337500"/>
                    </a:lnTo>
                    <a:lnTo>
                      <a:pt x="403774" y="360000"/>
                    </a:lnTo>
                    <a:lnTo>
                      <a:pt x="0" y="360000"/>
                    </a:lnTo>
                    <a:lnTo>
                      <a:pt x="0" y="337500"/>
                    </a:lnTo>
                    <a:lnTo>
                      <a:pt x="20863" y="337500"/>
                    </a:lnTo>
                    <a:lnTo>
                      <a:pt x="20863" y="316637"/>
                    </a:lnTo>
                    <a:lnTo>
                      <a:pt x="43364" y="316637"/>
                    </a:lnTo>
                    <a:close/>
                    <a:moveTo>
                      <a:pt x="302729" y="123137"/>
                    </a:moveTo>
                    <a:lnTo>
                      <a:pt x="323183" y="123137"/>
                    </a:lnTo>
                    <a:lnTo>
                      <a:pt x="324001" y="134183"/>
                    </a:lnTo>
                    <a:cubicBezTo>
                      <a:pt x="324547" y="141001"/>
                      <a:pt x="325775" y="165683"/>
                      <a:pt x="327683" y="208229"/>
                    </a:cubicBezTo>
                    <a:cubicBezTo>
                      <a:pt x="328228" y="218047"/>
                      <a:pt x="328707" y="228683"/>
                      <a:pt x="329116" y="240138"/>
                    </a:cubicBezTo>
                    <a:cubicBezTo>
                      <a:pt x="329525" y="251592"/>
                      <a:pt x="329865" y="260456"/>
                      <a:pt x="330137" y="266729"/>
                    </a:cubicBezTo>
                    <a:cubicBezTo>
                      <a:pt x="330410" y="273002"/>
                      <a:pt x="330547" y="276547"/>
                      <a:pt x="330547" y="277366"/>
                    </a:cubicBezTo>
                    <a:lnTo>
                      <a:pt x="330955" y="283502"/>
                    </a:lnTo>
                    <a:lnTo>
                      <a:pt x="294547" y="283502"/>
                    </a:lnTo>
                    <a:lnTo>
                      <a:pt x="295365" y="272456"/>
                    </a:lnTo>
                    <a:cubicBezTo>
                      <a:pt x="297002" y="247910"/>
                      <a:pt x="298774" y="208229"/>
                      <a:pt x="300684" y="153410"/>
                    </a:cubicBezTo>
                    <a:cubicBezTo>
                      <a:pt x="301229" y="138410"/>
                      <a:pt x="301637" y="129955"/>
                      <a:pt x="301911" y="128047"/>
                    </a:cubicBezTo>
                    <a:close/>
                    <a:moveTo>
                      <a:pt x="245866" y="123137"/>
                    </a:moveTo>
                    <a:lnTo>
                      <a:pt x="268365" y="123137"/>
                    </a:lnTo>
                    <a:lnTo>
                      <a:pt x="268365" y="128456"/>
                    </a:lnTo>
                    <a:cubicBezTo>
                      <a:pt x="268365" y="135001"/>
                      <a:pt x="268775" y="145774"/>
                      <a:pt x="269593" y="160774"/>
                    </a:cubicBezTo>
                    <a:cubicBezTo>
                      <a:pt x="272865" y="227593"/>
                      <a:pt x="274502" y="261820"/>
                      <a:pt x="274502" y="263456"/>
                    </a:cubicBezTo>
                    <a:lnTo>
                      <a:pt x="275320" y="283502"/>
                    </a:lnTo>
                    <a:lnTo>
                      <a:pt x="238911" y="283502"/>
                    </a:lnTo>
                    <a:lnTo>
                      <a:pt x="239729" y="269593"/>
                    </a:lnTo>
                    <a:cubicBezTo>
                      <a:pt x="239729" y="267683"/>
                      <a:pt x="240411" y="252615"/>
                      <a:pt x="241775" y="224388"/>
                    </a:cubicBezTo>
                    <a:cubicBezTo>
                      <a:pt x="243139" y="196161"/>
                      <a:pt x="244092" y="176456"/>
                      <a:pt x="244639" y="165274"/>
                    </a:cubicBezTo>
                    <a:cubicBezTo>
                      <a:pt x="245457" y="150547"/>
                      <a:pt x="245866" y="139092"/>
                      <a:pt x="245866" y="130910"/>
                    </a:cubicBezTo>
                    <a:close/>
                    <a:moveTo>
                      <a:pt x="191048" y="123137"/>
                    </a:moveTo>
                    <a:lnTo>
                      <a:pt x="212730" y="123137"/>
                    </a:lnTo>
                    <a:lnTo>
                      <a:pt x="214366" y="160365"/>
                    </a:lnTo>
                    <a:cubicBezTo>
                      <a:pt x="216003" y="204274"/>
                      <a:pt x="217094" y="230047"/>
                      <a:pt x="217639" y="237683"/>
                    </a:cubicBezTo>
                    <a:cubicBezTo>
                      <a:pt x="219003" y="262229"/>
                      <a:pt x="219685" y="276547"/>
                      <a:pt x="219685" y="280638"/>
                    </a:cubicBezTo>
                    <a:cubicBezTo>
                      <a:pt x="219685" y="282002"/>
                      <a:pt x="218935" y="282820"/>
                      <a:pt x="217435" y="283093"/>
                    </a:cubicBezTo>
                    <a:cubicBezTo>
                      <a:pt x="215935" y="283365"/>
                      <a:pt x="210821" y="283502"/>
                      <a:pt x="202094" y="283502"/>
                    </a:cubicBezTo>
                    <a:cubicBezTo>
                      <a:pt x="193093" y="283502"/>
                      <a:pt x="187843" y="283365"/>
                      <a:pt x="186344" y="283093"/>
                    </a:cubicBezTo>
                    <a:cubicBezTo>
                      <a:pt x="184843" y="282820"/>
                      <a:pt x="184093" y="282002"/>
                      <a:pt x="184093" y="280638"/>
                    </a:cubicBezTo>
                    <a:cubicBezTo>
                      <a:pt x="184093" y="276547"/>
                      <a:pt x="184775" y="262229"/>
                      <a:pt x="186139" y="237683"/>
                    </a:cubicBezTo>
                    <a:cubicBezTo>
                      <a:pt x="186684" y="230047"/>
                      <a:pt x="187775" y="204274"/>
                      <a:pt x="189411" y="160365"/>
                    </a:cubicBezTo>
                    <a:close/>
                    <a:moveTo>
                      <a:pt x="135412" y="123137"/>
                    </a:moveTo>
                    <a:lnTo>
                      <a:pt x="157911" y="123137"/>
                    </a:lnTo>
                    <a:lnTo>
                      <a:pt x="157911" y="131319"/>
                    </a:lnTo>
                    <a:cubicBezTo>
                      <a:pt x="157911" y="149319"/>
                      <a:pt x="159958" y="195547"/>
                      <a:pt x="164048" y="270002"/>
                    </a:cubicBezTo>
                    <a:lnTo>
                      <a:pt x="164866" y="283502"/>
                    </a:lnTo>
                    <a:lnTo>
                      <a:pt x="128457" y="283502"/>
                    </a:lnTo>
                    <a:lnTo>
                      <a:pt x="129276" y="264274"/>
                    </a:lnTo>
                    <a:cubicBezTo>
                      <a:pt x="129821" y="250366"/>
                      <a:pt x="130640" y="231547"/>
                      <a:pt x="131729" y="207820"/>
                    </a:cubicBezTo>
                    <a:cubicBezTo>
                      <a:pt x="132821" y="184092"/>
                      <a:pt x="133639" y="168001"/>
                      <a:pt x="134185" y="159547"/>
                    </a:cubicBezTo>
                    <a:cubicBezTo>
                      <a:pt x="135004" y="145365"/>
                      <a:pt x="135412" y="135001"/>
                      <a:pt x="135412" y="128456"/>
                    </a:cubicBezTo>
                    <a:close/>
                    <a:moveTo>
                      <a:pt x="80592" y="123137"/>
                    </a:moveTo>
                    <a:lnTo>
                      <a:pt x="101047" y="123137"/>
                    </a:lnTo>
                    <a:lnTo>
                      <a:pt x="101865" y="128047"/>
                    </a:lnTo>
                    <a:cubicBezTo>
                      <a:pt x="102137" y="129955"/>
                      <a:pt x="102547" y="138410"/>
                      <a:pt x="103092" y="153410"/>
                    </a:cubicBezTo>
                    <a:cubicBezTo>
                      <a:pt x="105001" y="209320"/>
                      <a:pt x="106774" y="248865"/>
                      <a:pt x="108411" y="272047"/>
                    </a:cubicBezTo>
                    <a:lnTo>
                      <a:pt x="109229" y="283502"/>
                    </a:lnTo>
                    <a:lnTo>
                      <a:pt x="72412" y="283502"/>
                    </a:lnTo>
                    <a:lnTo>
                      <a:pt x="73228" y="277366"/>
                    </a:lnTo>
                    <a:cubicBezTo>
                      <a:pt x="73228" y="276547"/>
                      <a:pt x="73365" y="273002"/>
                      <a:pt x="73639" y="266729"/>
                    </a:cubicBezTo>
                    <a:cubicBezTo>
                      <a:pt x="73911" y="260456"/>
                      <a:pt x="74251" y="251592"/>
                      <a:pt x="74661" y="240138"/>
                    </a:cubicBezTo>
                    <a:cubicBezTo>
                      <a:pt x="75070" y="228683"/>
                      <a:pt x="75547" y="218047"/>
                      <a:pt x="76092" y="208229"/>
                    </a:cubicBezTo>
                    <a:cubicBezTo>
                      <a:pt x="78001" y="165683"/>
                      <a:pt x="79229" y="141001"/>
                      <a:pt x="79774" y="134183"/>
                    </a:cubicBezTo>
                    <a:close/>
                    <a:moveTo>
                      <a:pt x="57684" y="90408"/>
                    </a:moveTo>
                    <a:lnTo>
                      <a:pt x="346093" y="90408"/>
                    </a:lnTo>
                    <a:lnTo>
                      <a:pt x="346093" y="112090"/>
                    </a:lnTo>
                    <a:lnTo>
                      <a:pt x="57684" y="112090"/>
                    </a:lnTo>
                    <a:close/>
                    <a:moveTo>
                      <a:pt x="202093" y="0"/>
                    </a:moveTo>
                    <a:lnTo>
                      <a:pt x="207003" y="2045"/>
                    </a:lnTo>
                    <a:cubicBezTo>
                      <a:pt x="208910" y="2864"/>
                      <a:pt x="213548" y="4910"/>
                      <a:pt x="220911" y="8182"/>
                    </a:cubicBezTo>
                    <a:cubicBezTo>
                      <a:pt x="228274" y="11455"/>
                      <a:pt x="236798" y="15205"/>
                      <a:pt x="246480" y="19432"/>
                    </a:cubicBezTo>
                    <a:cubicBezTo>
                      <a:pt x="256161" y="23660"/>
                      <a:pt x="262502" y="26455"/>
                      <a:pt x="265502" y="27819"/>
                    </a:cubicBezTo>
                    <a:cubicBezTo>
                      <a:pt x="310503" y="47454"/>
                      <a:pt x="342275" y="61364"/>
                      <a:pt x="360820" y="69546"/>
                    </a:cubicBezTo>
                    <a:cubicBezTo>
                      <a:pt x="373639" y="75000"/>
                      <a:pt x="380048" y="78000"/>
                      <a:pt x="380048" y="78546"/>
                    </a:cubicBezTo>
                    <a:cubicBezTo>
                      <a:pt x="380048" y="79091"/>
                      <a:pt x="320730" y="79364"/>
                      <a:pt x="202093" y="79364"/>
                    </a:cubicBezTo>
                    <a:cubicBezTo>
                      <a:pt x="83184" y="79364"/>
                      <a:pt x="23728" y="78955"/>
                      <a:pt x="23728" y="78136"/>
                    </a:cubicBezTo>
                    <a:cubicBezTo>
                      <a:pt x="23728" y="77591"/>
                      <a:pt x="24683" y="77046"/>
                      <a:pt x="26593" y="76501"/>
                    </a:cubicBezTo>
                    <a:cubicBezTo>
                      <a:pt x="27137" y="76501"/>
                      <a:pt x="33820" y="73636"/>
                      <a:pt x="46638" y="67909"/>
                    </a:cubicBezTo>
                    <a:cubicBezTo>
                      <a:pt x="54274" y="64637"/>
                      <a:pt x="74729" y="55705"/>
                      <a:pt x="108002" y="41114"/>
                    </a:cubicBezTo>
                    <a:cubicBezTo>
                      <a:pt x="141274" y="26523"/>
                      <a:pt x="163365" y="16909"/>
                      <a:pt x="174275" y="1227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ru-RU"/>
              </a:p>
            </p:txBody>
          </p:sp>
        </p:grpSp>
        <p:grpSp>
          <p:nvGrpSpPr>
            <p:cNvPr id="140" name="Группа 139"/>
            <p:cNvGrpSpPr/>
            <p:nvPr/>
          </p:nvGrpSpPr>
          <p:grpSpPr bwMode="auto">
            <a:xfrm>
              <a:off x="6544876" y="2105940"/>
              <a:ext cx="687411" cy="161275"/>
              <a:chOff x="7743825" y="2416242"/>
              <a:chExt cx="854478" cy="210493"/>
            </a:xfrm>
          </p:grpSpPr>
          <p:sp>
            <p:nvSpPr>
              <p:cNvPr id="142" name="Прямоугольник: скругленные углы 112"/>
              <p:cNvSpPr/>
              <p:nvPr/>
            </p:nvSpPr>
            <p:spPr bwMode="auto">
              <a:xfrm>
                <a:off x="7743825" y="2416242"/>
                <a:ext cx="180000" cy="180000"/>
              </a:xfrm>
              <a:prstGeom prst="roundRect">
                <a:avLst>
                  <a:gd name="adj" fmla="val 16667"/>
                </a:avLst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/>
              </a:p>
            </p:txBody>
          </p:sp>
          <p:sp>
            <p:nvSpPr>
              <p:cNvPr id="143" name="TextBox 142"/>
              <p:cNvSpPr txBox="1"/>
              <p:nvPr/>
            </p:nvSpPr>
            <p:spPr bwMode="auto">
              <a:xfrm>
                <a:off x="7914137" y="2431419"/>
                <a:ext cx="684166" cy="195316"/>
              </a:xfrm>
              <a:prstGeom prst="rect">
                <a:avLst/>
              </a:prstGeom>
              <a:noFill/>
            </p:spPr>
            <p:txBody>
              <a:bodyPr wrap="none" lIns="36000" tIns="36000" rIns="36000" bIns="36000" rtlCol="0">
                <a:spAutoFit/>
              </a:bodyPr>
              <a:lstStyle/>
              <a:p>
                <a:pPr>
                  <a:defRPr/>
                </a:pPr>
                <a:r>
                  <a:rPr lang="ru-RU" sz="500" dirty="0">
                    <a:solidFill>
                      <a:srgbClr val="1D1447"/>
                    </a:solidFill>
                    <a:latin typeface="SBPCirce Bold"/>
                  </a:rPr>
                  <a:t>Банк </a:t>
                </a:r>
                <a:r>
                  <a:rPr lang="en-US" sz="500" dirty="0" smtClean="0">
                    <a:solidFill>
                      <a:srgbClr val="1D1447"/>
                    </a:solidFill>
                    <a:latin typeface="SBPCirce Bold"/>
                  </a:rPr>
                  <a:t>4</a:t>
                </a:r>
                <a:r>
                  <a:rPr lang="ru-RU" sz="500" dirty="0" smtClean="0">
                    <a:solidFill>
                      <a:srgbClr val="1D1447"/>
                    </a:solidFill>
                    <a:latin typeface="SBPCirce Bold"/>
                  </a:rPr>
                  <a:t>             </a:t>
                </a:r>
                <a:r>
                  <a:rPr lang="en-US" sz="500" dirty="0">
                    <a:solidFill>
                      <a:srgbClr val="1D1447"/>
                    </a:solidFill>
                    <a:latin typeface="SBPCirce Bold"/>
                  </a:rPr>
                  <a:t>&gt;</a:t>
                </a:r>
                <a:endParaRPr lang="ru-RU" sz="500" dirty="0">
                  <a:solidFill>
                    <a:srgbClr val="1D1447"/>
                  </a:solidFill>
                  <a:latin typeface="SBPCirce Bold"/>
                </a:endParaRPr>
              </a:p>
            </p:txBody>
          </p:sp>
          <p:sp>
            <p:nvSpPr>
              <p:cNvPr id="144" name="Полилиния 336"/>
              <p:cNvSpPr>
                <a:spLocks noChangeAspect="1"/>
              </p:cNvSpPr>
              <p:nvPr/>
            </p:nvSpPr>
            <p:spPr bwMode="auto">
              <a:xfrm>
                <a:off x="7767899" y="2447257"/>
                <a:ext cx="128043" cy="114161"/>
              </a:xfrm>
              <a:custGeom>
                <a:avLst/>
                <a:gdLst>
                  <a:gd name="connsiteX0" fmla="*/ 43364 w 403774"/>
                  <a:gd name="connsiteY0" fmla="*/ 294955 h 360000"/>
                  <a:gd name="connsiteX1" fmla="*/ 360411 w 403774"/>
                  <a:gd name="connsiteY1" fmla="*/ 294955 h 360000"/>
                  <a:gd name="connsiteX2" fmla="*/ 360411 w 403774"/>
                  <a:gd name="connsiteY2" fmla="*/ 316637 h 360000"/>
                  <a:gd name="connsiteX3" fmla="*/ 382911 w 403774"/>
                  <a:gd name="connsiteY3" fmla="*/ 316637 h 360000"/>
                  <a:gd name="connsiteX4" fmla="*/ 382911 w 403774"/>
                  <a:gd name="connsiteY4" fmla="*/ 337500 h 360000"/>
                  <a:gd name="connsiteX5" fmla="*/ 403774 w 403774"/>
                  <a:gd name="connsiteY5" fmla="*/ 337500 h 360000"/>
                  <a:gd name="connsiteX6" fmla="*/ 403774 w 403774"/>
                  <a:gd name="connsiteY6" fmla="*/ 360000 h 360000"/>
                  <a:gd name="connsiteX7" fmla="*/ 0 w 403774"/>
                  <a:gd name="connsiteY7" fmla="*/ 360000 h 360000"/>
                  <a:gd name="connsiteX8" fmla="*/ 0 w 403774"/>
                  <a:gd name="connsiteY8" fmla="*/ 337500 h 360000"/>
                  <a:gd name="connsiteX9" fmla="*/ 20863 w 403774"/>
                  <a:gd name="connsiteY9" fmla="*/ 337500 h 360000"/>
                  <a:gd name="connsiteX10" fmla="*/ 20863 w 403774"/>
                  <a:gd name="connsiteY10" fmla="*/ 316637 h 360000"/>
                  <a:gd name="connsiteX11" fmla="*/ 43364 w 403774"/>
                  <a:gd name="connsiteY11" fmla="*/ 316637 h 360000"/>
                  <a:gd name="connsiteX12" fmla="*/ 302729 w 403774"/>
                  <a:gd name="connsiteY12" fmla="*/ 123137 h 360000"/>
                  <a:gd name="connsiteX13" fmla="*/ 323183 w 403774"/>
                  <a:gd name="connsiteY13" fmla="*/ 123137 h 360000"/>
                  <a:gd name="connsiteX14" fmla="*/ 324001 w 403774"/>
                  <a:gd name="connsiteY14" fmla="*/ 134183 h 360000"/>
                  <a:gd name="connsiteX15" fmla="*/ 327683 w 403774"/>
                  <a:gd name="connsiteY15" fmla="*/ 208229 h 360000"/>
                  <a:gd name="connsiteX16" fmla="*/ 329116 w 403774"/>
                  <a:gd name="connsiteY16" fmla="*/ 240138 h 360000"/>
                  <a:gd name="connsiteX17" fmla="*/ 330137 w 403774"/>
                  <a:gd name="connsiteY17" fmla="*/ 266729 h 360000"/>
                  <a:gd name="connsiteX18" fmla="*/ 330547 w 403774"/>
                  <a:gd name="connsiteY18" fmla="*/ 277366 h 360000"/>
                  <a:gd name="connsiteX19" fmla="*/ 330955 w 403774"/>
                  <a:gd name="connsiteY19" fmla="*/ 283502 h 360000"/>
                  <a:gd name="connsiteX20" fmla="*/ 294547 w 403774"/>
                  <a:gd name="connsiteY20" fmla="*/ 283502 h 360000"/>
                  <a:gd name="connsiteX21" fmla="*/ 295365 w 403774"/>
                  <a:gd name="connsiteY21" fmla="*/ 272456 h 360000"/>
                  <a:gd name="connsiteX22" fmla="*/ 300684 w 403774"/>
                  <a:gd name="connsiteY22" fmla="*/ 153410 h 360000"/>
                  <a:gd name="connsiteX23" fmla="*/ 301911 w 403774"/>
                  <a:gd name="connsiteY23" fmla="*/ 128047 h 360000"/>
                  <a:gd name="connsiteX24" fmla="*/ 245866 w 403774"/>
                  <a:gd name="connsiteY24" fmla="*/ 123137 h 360000"/>
                  <a:gd name="connsiteX25" fmla="*/ 268365 w 403774"/>
                  <a:gd name="connsiteY25" fmla="*/ 123137 h 360000"/>
                  <a:gd name="connsiteX26" fmla="*/ 268365 w 403774"/>
                  <a:gd name="connsiteY26" fmla="*/ 128456 h 360000"/>
                  <a:gd name="connsiteX27" fmla="*/ 269593 w 403774"/>
                  <a:gd name="connsiteY27" fmla="*/ 160774 h 360000"/>
                  <a:gd name="connsiteX28" fmla="*/ 274502 w 403774"/>
                  <a:gd name="connsiteY28" fmla="*/ 263456 h 360000"/>
                  <a:gd name="connsiteX29" fmla="*/ 275320 w 403774"/>
                  <a:gd name="connsiteY29" fmla="*/ 283502 h 360000"/>
                  <a:gd name="connsiteX30" fmla="*/ 238911 w 403774"/>
                  <a:gd name="connsiteY30" fmla="*/ 283502 h 360000"/>
                  <a:gd name="connsiteX31" fmla="*/ 239729 w 403774"/>
                  <a:gd name="connsiteY31" fmla="*/ 269593 h 360000"/>
                  <a:gd name="connsiteX32" fmla="*/ 241775 w 403774"/>
                  <a:gd name="connsiteY32" fmla="*/ 224388 h 360000"/>
                  <a:gd name="connsiteX33" fmla="*/ 244639 w 403774"/>
                  <a:gd name="connsiteY33" fmla="*/ 165274 h 360000"/>
                  <a:gd name="connsiteX34" fmla="*/ 245866 w 403774"/>
                  <a:gd name="connsiteY34" fmla="*/ 130910 h 360000"/>
                  <a:gd name="connsiteX35" fmla="*/ 191048 w 403774"/>
                  <a:gd name="connsiteY35" fmla="*/ 123137 h 360000"/>
                  <a:gd name="connsiteX36" fmla="*/ 212730 w 403774"/>
                  <a:gd name="connsiteY36" fmla="*/ 123137 h 360000"/>
                  <a:gd name="connsiteX37" fmla="*/ 214366 w 403774"/>
                  <a:gd name="connsiteY37" fmla="*/ 160365 h 360000"/>
                  <a:gd name="connsiteX38" fmla="*/ 217639 w 403774"/>
                  <a:gd name="connsiteY38" fmla="*/ 237683 h 360000"/>
                  <a:gd name="connsiteX39" fmla="*/ 219685 w 403774"/>
                  <a:gd name="connsiteY39" fmla="*/ 280638 h 360000"/>
                  <a:gd name="connsiteX40" fmla="*/ 217435 w 403774"/>
                  <a:gd name="connsiteY40" fmla="*/ 283093 h 360000"/>
                  <a:gd name="connsiteX41" fmla="*/ 202094 w 403774"/>
                  <a:gd name="connsiteY41" fmla="*/ 283502 h 360000"/>
                  <a:gd name="connsiteX42" fmla="*/ 186344 w 403774"/>
                  <a:gd name="connsiteY42" fmla="*/ 283093 h 360000"/>
                  <a:gd name="connsiteX43" fmla="*/ 184093 w 403774"/>
                  <a:gd name="connsiteY43" fmla="*/ 280638 h 360000"/>
                  <a:gd name="connsiteX44" fmla="*/ 186139 w 403774"/>
                  <a:gd name="connsiteY44" fmla="*/ 237683 h 360000"/>
                  <a:gd name="connsiteX45" fmla="*/ 189411 w 403774"/>
                  <a:gd name="connsiteY45" fmla="*/ 160365 h 360000"/>
                  <a:gd name="connsiteX46" fmla="*/ 135412 w 403774"/>
                  <a:gd name="connsiteY46" fmla="*/ 123137 h 360000"/>
                  <a:gd name="connsiteX47" fmla="*/ 157911 w 403774"/>
                  <a:gd name="connsiteY47" fmla="*/ 123137 h 360000"/>
                  <a:gd name="connsiteX48" fmla="*/ 157911 w 403774"/>
                  <a:gd name="connsiteY48" fmla="*/ 131319 h 360000"/>
                  <a:gd name="connsiteX49" fmla="*/ 164048 w 403774"/>
                  <a:gd name="connsiteY49" fmla="*/ 270002 h 360000"/>
                  <a:gd name="connsiteX50" fmla="*/ 164866 w 403774"/>
                  <a:gd name="connsiteY50" fmla="*/ 283502 h 360000"/>
                  <a:gd name="connsiteX51" fmla="*/ 128457 w 403774"/>
                  <a:gd name="connsiteY51" fmla="*/ 283502 h 360000"/>
                  <a:gd name="connsiteX52" fmla="*/ 129276 w 403774"/>
                  <a:gd name="connsiteY52" fmla="*/ 264274 h 360000"/>
                  <a:gd name="connsiteX53" fmla="*/ 131729 w 403774"/>
                  <a:gd name="connsiteY53" fmla="*/ 207820 h 360000"/>
                  <a:gd name="connsiteX54" fmla="*/ 134185 w 403774"/>
                  <a:gd name="connsiteY54" fmla="*/ 159547 h 360000"/>
                  <a:gd name="connsiteX55" fmla="*/ 135412 w 403774"/>
                  <a:gd name="connsiteY55" fmla="*/ 128456 h 360000"/>
                  <a:gd name="connsiteX56" fmla="*/ 80592 w 403774"/>
                  <a:gd name="connsiteY56" fmla="*/ 123137 h 360000"/>
                  <a:gd name="connsiteX57" fmla="*/ 101047 w 403774"/>
                  <a:gd name="connsiteY57" fmla="*/ 123137 h 360000"/>
                  <a:gd name="connsiteX58" fmla="*/ 101865 w 403774"/>
                  <a:gd name="connsiteY58" fmla="*/ 128047 h 360000"/>
                  <a:gd name="connsiteX59" fmla="*/ 103092 w 403774"/>
                  <a:gd name="connsiteY59" fmla="*/ 153410 h 360000"/>
                  <a:gd name="connsiteX60" fmla="*/ 108411 w 403774"/>
                  <a:gd name="connsiteY60" fmla="*/ 272047 h 360000"/>
                  <a:gd name="connsiteX61" fmla="*/ 109229 w 403774"/>
                  <a:gd name="connsiteY61" fmla="*/ 283502 h 360000"/>
                  <a:gd name="connsiteX62" fmla="*/ 72412 w 403774"/>
                  <a:gd name="connsiteY62" fmla="*/ 283502 h 360000"/>
                  <a:gd name="connsiteX63" fmla="*/ 73228 w 403774"/>
                  <a:gd name="connsiteY63" fmla="*/ 277366 h 360000"/>
                  <a:gd name="connsiteX64" fmla="*/ 73639 w 403774"/>
                  <a:gd name="connsiteY64" fmla="*/ 266729 h 360000"/>
                  <a:gd name="connsiteX65" fmla="*/ 74661 w 403774"/>
                  <a:gd name="connsiteY65" fmla="*/ 240138 h 360000"/>
                  <a:gd name="connsiteX66" fmla="*/ 76092 w 403774"/>
                  <a:gd name="connsiteY66" fmla="*/ 208229 h 360000"/>
                  <a:gd name="connsiteX67" fmla="*/ 79774 w 403774"/>
                  <a:gd name="connsiteY67" fmla="*/ 134183 h 360000"/>
                  <a:gd name="connsiteX68" fmla="*/ 57684 w 403774"/>
                  <a:gd name="connsiteY68" fmla="*/ 90408 h 360000"/>
                  <a:gd name="connsiteX69" fmla="*/ 346093 w 403774"/>
                  <a:gd name="connsiteY69" fmla="*/ 90408 h 360000"/>
                  <a:gd name="connsiteX70" fmla="*/ 346093 w 403774"/>
                  <a:gd name="connsiteY70" fmla="*/ 112090 h 360000"/>
                  <a:gd name="connsiteX71" fmla="*/ 57684 w 403774"/>
                  <a:gd name="connsiteY71" fmla="*/ 112090 h 360000"/>
                  <a:gd name="connsiteX72" fmla="*/ 202093 w 403774"/>
                  <a:gd name="connsiteY72" fmla="*/ 0 h 360000"/>
                  <a:gd name="connsiteX73" fmla="*/ 207003 w 403774"/>
                  <a:gd name="connsiteY73" fmla="*/ 2045 h 360000"/>
                  <a:gd name="connsiteX74" fmla="*/ 220911 w 403774"/>
                  <a:gd name="connsiteY74" fmla="*/ 8182 h 360000"/>
                  <a:gd name="connsiteX75" fmla="*/ 246480 w 403774"/>
                  <a:gd name="connsiteY75" fmla="*/ 19432 h 360000"/>
                  <a:gd name="connsiteX76" fmla="*/ 265502 w 403774"/>
                  <a:gd name="connsiteY76" fmla="*/ 27819 h 360000"/>
                  <a:gd name="connsiteX77" fmla="*/ 360820 w 403774"/>
                  <a:gd name="connsiteY77" fmla="*/ 69546 h 360000"/>
                  <a:gd name="connsiteX78" fmla="*/ 380048 w 403774"/>
                  <a:gd name="connsiteY78" fmla="*/ 78546 h 360000"/>
                  <a:gd name="connsiteX79" fmla="*/ 202093 w 403774"/>
                  <a:gd name="connsiteY79" fmla="*/ 79364 h 360000"/>
                  <a:gd name="connsiteX80" fmla="*/ 23728 w 403774"/>
                  <a:gd name="connsiteY80" fmla="*/ 78136 h 360000"/>
                  <a:gd name="connsiteX81" fmla="*/ 26593 w 403774"/>
                  <a:gd name="connsiteY81" fmla="*/ 76501 h 360000"/>
                  <a:gd name="connsiteX82" fmla="*/ 46638 w 403774"/>
                  <a:gd name="connsiteY82" fmla="*/ 67909 h 360000"/>
                  <a:gd name="connsiteX83" fmla="*/ 108002 w 403774"/>
                  <a:gd name="connsiteY83" fmla="*/ 41114 h 360000"/>
                  <a:gd name="connsiteX84" fmla="*/ 174275 w 403774"/>
                  <a:gd name="connsiteY84" fmla="*/ 12273 h 36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403774" h="360000" extrusionOk="0">
                    <a:moveTo>
                      <a:pt x="43364" y="294955"/>
                    </a:moveTo>
                    <a:lnTo>
                      <a:pt x="360411" y="294955"/>
                    </a:lnTo>
                    <a:lnTo>
                      <a:pt x="360411" y="316637"/>
                    </a:lnTo>
                    <a:lnTo>
                      <a:pt x="382911" y="316637"/>
                    </a:lnTo>
                    <a:lnTo>
                      <a:pt x="382911" y="337500"/>
                    </a:lnTo>
                    <a:lnTo>
                      <a:pt x="403774" y="337500"/>
                    </a:lnTo>
                    <a:lnTo>
                      <a:pt x="403774" y="360000"/>
                    </a:lnTo>
                    <a:lnTo>
                      <a:pt x="0" y="360000"/>
                    </a:lnTo>
                    <a:lnTo>
                      <a:pt x="0" y="337500"/>
                    </a:lnTo>
                    <a:lnTo>
                      <a:pt x="20863" y="337500"/>
                    </a:lnTo>
                    <a:lnTo>
                      <a:pt x="20863" y="316637"/>
                    </a:lnTo>
                    <a:lnTo>
                      <a:pt x="43364" y="316637"/>
                    </a:lnTo>
                    <a:close/>
                    <a:moveTo>
                      <a:pt x="302729" y="123137"/>
                    </a:moveTo>
                    <a:lnTo>
                      <a:pt x="323183" y="123137"/>
                    </a:lnTo>
                    <a:lnTo>
                      <a:pt x="324001" y="134183"/>
                    </a:lnTo>
                    <a:cubicBezTo>
                      <a:pt x="324547" y="141001"/>
                      <a:pt x="325775" y="165683"/>
                      <a:pt x="327683" y="208229"/>
                    </a:cubicBezTo>
                    <a:cubicBezTo>
                      <a:pt x="328228" y="218047"/>
                      <a:pt x="328707" y="228683"/>
                      <a:pt x="329116" y="240138"/>
                    </a:cubicBezTo>
                    <a:cubicBezTo>
                      <a:pt x="329525" y="251592"/>
                      <a:pt x="329865" y="260456"/>
                      <a:pt x="330137" y="266729"/>
                    </a:cubicBezTo>
                    <a:cubicBezTo>
                      <a:pt x="330410" y="273002"/>
                      <a:pt x="330547" y="276547"/>
                      <a:pt x="330547" y="277366"/>
                    </a:cubicBezTo>
                    <a:lnTo>
                      <a:pt x="330955" y="283502"/>
                    </a:lnTo>
                    <a:lnTo>
                      <a:pt x="294547" y="283502"/>
                    </a:lnTo>
                    <a:lnTo>
                      <a:pt x="295365" y="272456"/>
                    </a:lnTo>
                    <a:cubicBezTo>
                      <a:pt x="297002" y="247910"/>
                      <a:pt x="298774" y="208229"/>
                      <a:pt x="300684" y="153410"/>
                    </a:cubicBezTo>
                    <a:cubicBezTo>
                      <a:pt x="301229" y="138410"/>
                      <a:pt x="301637" y="129955"/>
                      <a:pt x="301911" y="128047"/>
                    </a:cubicBezTo>
                    <a:close/>
                    <a:moveTo>
                      <a:pt x="245866" y="123137"/>
                    </a:moveTo>
                    <a:lnTo>
                      <a:pt x="268365" y="123137"/>
                    </a:lnTo>
                    <a:lnTo>
                      <a:pt x="268365" y="128456"/>
                    </a:lnTo>
                    <a:cubicBezTo>
                      <a:pt x="268365" y="135001"/>
                      <a:pt x="268775" y="145774"/>
                      <a:pt x="269593" y="160774"/>
                    </a:cubicBezTo>
                    <a:cubicBezTo>
                      <a:pt x="272865" y="227593"/>
                      <a:pt x="274502" y="261820"/>
                      <a:pt x="274502" y="263456"/>
                    </a:cubicBezTo>
                    <a:lnTo>
                      <a:pt x="275320" y="283502"/>
                    </a:lnTo>
                    <a:lnTo>
                      <a:pt x="238911" y="283502"/>
                    </a:lnTo>
                    <a:lnTo>
                      <a:pt x="239729" y="269593"/>
                    </a:lnTo>
                    <a:cubicBezTo>
                      <a:pt x="239729" y="267683"/>
                      <a:pt x="240411" y="252615"/>
                      <a:pt x="241775" y="224388"/>
                    </a:cubicBezTo>
                    <a:cubicBezTo>
                      <a:pt x="243139" y="196161"/>
                      <a:pt x="244092" y="176456"/>
                      <a:pt x="244639" y="165274"/>
                    </a:cubicBezTo>
                    <a:cubicBezTo>
                      <a:pt x="245457" y="150547"/>
                      <a:pt x="245866" y="139092"/>
                      <a:pt x="245866" y="130910"/>
                    </a:cubicBezTo>
                    <a:close/>
                    <a:moveTo>
                      <a:pt x="191048" y="123137"/>
                    </a:moveTo>
                    <a:lnTo>
                      <a:pt x="212730" y="123137"/>
                    </a:lnTo>
                    <a:lnTo>
                      <a:pt x="214366" y="160365"/>
                    </a:lnTo>
                    <a:cubicBezTo>
                      <a:pt x="216003" y="204274"/>
                      <a:pt x="217094" y="230047"/>
                      <a:pt x="217639" y="237683"/>
                    </a:cubicBezTo>
                    <a:cubicBezTo>
                      <a:pt x="219003" y="262229"/>
                      <a:pt x="219685" y="276547"/>
                      <a:pt x="219685" y="280638"/>
                    </a:cubicBezTo>
                    <a:cubicBezTo>
                      <a:pt x="219685" y="282002"/>
                      <a:pt x="218935" y="282820"/>
                      <a:pt x="217435" y="283093"/>
                    </a:cubicBezTo>
                    <a:cubicBezTo>
                      <a:pt x="215935" y="283365"/>
                      <a:pt x="210821" y="283502"/>
                      <a:pt x="202094" y="283502"/>
                    </a:cubicBezTo>
                    <a:cubicBezTo>
                      <a:pt x="193093" y="283502"/>
                      <a:pt x="187843" y="283365"/>
                      <a:pt x="186344" y="283093"/>
                    </a:cubicBezTo>
                    <a:cubicBezTo>
                      <a:pt x="184843" y="282820"/>
                      <a:pt x="184093" y="282002"/>
                      <a:pt x="184093" y="280638"/>
                    </a:cubicBezTo>
                    <a:cubicBezTo>
                      <a:pt x="184093" y="276547"/>
                      <a:pt x="184775" y="262229"/>
                      <a:pt x="186139" y="237683"/>
                    </a:cubicBezTo>
                    <a:cubicBezTo>
                      <a:pt x="186684" y="230047"/>
                      <a:pt x="187775" y="204274"/>
                      <a:pt x="189411" y="160365"/>
                    </a:cubicBezTo>
                    <a:close/>
                    <a:moveTo>
                      <a:pt x="135412" y="123137"/>
                    </a:moveTo>
                    <a:lnTo>
                      <a:pt x="157911" y="123137"/>
                    </a:lnTo>
                    <a:lnTo>
                      <a:pt x="157911" y="131319"/>
                    </a:lnTo>
                    <a:cubicBezTo>
                      <a:pt x="157911" y="149319"/>
                      <a:pt x="159958" y="195547"/>
                      <a:pt x="164048" y="270002"/>
                    </a:cubicBezTo>
                    <a:lnTo>
                      <a:pt x="164866" y="283502"/>
                    </a:lnTo>
                    <a:lnTo>
                      <a:pt x="128457" y="283502"/>
                    </a:lnTo>
                    <a:lnTo>
                      <a:pt x="129276" y="264274"/>
                    </a:lnTo>
                    <a:cubicBezTo>
                      <a:pt x="129821" y="250366"/>
                      <a:pt x="130640" y="231547"/>
                      <a:pt x="131729" y="207820"/>
                    </a:cubicBezTo>
                    <a:cubicBezTo>
                      <a:pt x="132821" y="184092"/>
                      <a:pt x="133639" y="168001"/>
                      <a:pt x="134185" y="159547"/>
                    </a:cubicBezTo>
                    <a:cubicBezTo>
                      <a:pt x="135004" y="145365"/>
                      <a:pt x="135412" y="135001"/>
                      <a:pt x="135412" y="128456"/>
                    </a:cubicBezTo>
                    <a:close/>
                    <a:moveTo>
                      <a:pt x="80592" y="123137"/>
                    </a:moveTo>
                    <a:lnTo>
                      <a:pt x="101047" y="123137"/>
                    </a:lnTo>
                    <a:lnTo>
                      <a:pt x="101865" y="128047"/>
                    </a:lnTo>
                    <a:cubicBezTo>
                      <a:pt x="102137" y="129955"/>
                      <a:pt x="102547" y="138410"/>
                      <a:pt x="103092" y="153410"/>
                    </a:cubicBezTo>
                    <a:cubicBezTo>
                      <a:pt x="105001" y="209320"/>
                      <a:pt x="106774" y="248865"/>
                      <a:pt x="108411" y="272047"/>
                    </a:cubicBezTo>
                    <a:lnTo>
                      <a:pt x="109229" y="283502"/>
                    </a:lnTo>
                    <a:lnTo>
                      <a:pt x="72412" y="283502"/>
                    </a:lnTo>
                    <a:lnTo>
                      <a:pt x="73228" y="277366"/>
                    </a:lnTo>
                    <a:cubicBezTo>
                      <a:pt x="73228" y="276547"/>
                      <a:pt x="73365" y="273002"/>
                      <a:pt x="73639" y="266729"/>
                    </a:cubicBezTo>
                    <a:cubicBezTo>
                      <a:pt x="73911" y="260456"/>
                      <a:pt x="74251" y="251592"/>
                      <a:pt x="74661" y="240138"/>
                    </a:cubicBezTo>
                    <a:cubicBezTo>
                      <a:pt x="75070" y="228683"/>
                      <a:pt x="75547" y="218047"/>
                      <a:pt x="76092" y="208229"/>
                    </a:cubicBezTo>
                    <a:cubicBezTo>
                      <a:pt x="78001" y="165683"/>
                      <a:pt x="79229" y="141001"/>
                      <a:pt x="79774" y="134183"/>
                    </a:cubicBezTo>
                    <a:close/>
                    <a:moveTo>
                      <a:pt x="57684" y="90408"/>
                    </a:moveTo>
                    <a:lnTo>
                      <a:pt x="346093" y="90408"/>
                    </a:lnTo>
                    <a:lnTo>
                      <a:pt x="346093" y="112090"/>
                    </a:lnTo>
                    <a:lnTo>
                      <a:pt x="57684" y="112090"/>
                    </a:lnTo>
                    <a:close/>
                    <a:moveTo>
                      <a:pt x="202093" y="0"/>
                    </a:moveTo>
                    <a:lnTo>
                      <a:pt x="207003" y="2045"/>
                    </a:lnTo>
                    <a:cubicBezTo>
                      <a:pt x="208910" y="2864"/>
                      <a:pt x="213548" y="4910"/>
                      <a:pt x="220911" y="8182"/>
                    </a:cubicBezTo>
                    <a:cubicBezTo>
                      <a:pt x="228274" y="11455"/>
                      <a:pt x="236798" y="15205"/>
                      <a:pt x="246480" y="19432"/>
                    </a:cubicBezTo>
                    <a:cubicBezTo>
                      <a:pt x="256161" y="23660"/>
                      <a:pt x="262502" y="26455"/>
                      <a:pt x="265502" y="27819"/>
                    </a:cubicBezTo>
                    <a:cubicBezTo>
                      <a:pt x="310503" y="47454"/>
                      <a:pt x="342275" y="61364"/>
                      <a:pt x="360820" y="69546"/>
                    </a:cubicBezTo>
                    <a:cubicBezTo>
                      <a:pt x="373639" y="75000"/>
                      <a:pt x="380048" y="78000"/>
                      <a:pt x="380048" y="78546"/>
                    </a:cubicBezTo>
                    <a:cubicBezTo>
                      <a:pt x="380048" y="79091"/>
                      <a:pt x="320730" y="79364"/>
                      <a:pt x="202093" y="79364"/>
                    </a:cubicBezTo>
                    <a:cubicBezTo>
                      <a:pt x="83184" y="79364"/>
                      <a:pt x="23728" y="78955"/>
                      <a:pt x="23728" y="78136"/>
                    </a:cubicBezTo>
                    <a:cubicBezTo>
                      <a:pt x="23728" y="77591"/>
                      <a:pt x="24683" y="77046"/>
                      <a:pt x="26593" y="76501"/>
                    </a:cubicBezTo>
                    <a:cubicBezTo>
                      <a:pt x="27137" y="76501"/>
                      <a:pt x="33820" y="73636"/>
                      <a:pt x="46638" y="67909"/>
                    </a:cubicBezTo>
                    <a:cubicBezTo>
                      <a:pt x="54274" y="64637"/>
                      <a:pt x="74729" y="55705"/>
                      <a:pt x="108002" y="41114"/>
                    </a:cubicBezTo>
                    <a:cubicBezTo>
                      <a:pt x="141274" y="26523"/>
                      <a:pt x="163365" y="16909"/>
                      <a:pt x="174275" y="1227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ru-RU"/>
              </a:p>
            </p:txBody>
          </p:sp>
        </p:grpSp>
        <p:pic>
          <p:nvPicPr>
            <p:cNvPr id="141" name="Рисунок 140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6374559" y="735365"/>
              <a:ext cx="972000" cy="1679869"/>
            </a:xfrm>
            <a:prstGeom prst="rect">
              <a:avLst/>
            </a:prstGeom>
          </p:spPr>
        </p:pic>
      </p:grpSp>
      <p:cxnSp>
        <p:nvCxnSpPr>
          <p:cNvPr id="154" name="Прямая со стрелкой 153"/>
          <p:cNvCxnSpPr>
            <a:cxnSpLocks/>
          </p:cNvCxnSpPr>
          <p:nvPr/>
        </p:nvCxnSpPr>
        <p:spPr bwMode="auto">
          <a:xfrm flipH="1">
            <a:off x="7353407" y="3149127"/>
            <a:ext cx="360000" cy="0"/>
          </a:xfrm>
          <a:prstGeom prst="straightConnector1">
            <a:avLst/>
          </a:prstGeom>
          <a:noFill/>
          <a:ln w="25400">
            <a:solidFill>
              <a:srgbClr val="404040"/>
            </a:solidFill>
            <a:headEnd type="triangle" w="med" len="lg"/>
            <a:tailEnd type="none" w="med" len="lg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155" name="Группа 154"/>
          <p:cNvGrpSpPr/>
          <p:nvPr/>
        </p:nvGrpSpPr>
        <p:grpSpPr bwMode="auto">
          <a:xfrm>
            <a:off x="7676428" y="2363258"/>
            <a:ext cx="972000" cy="1681200"/>
            <a:chOff x="8963438" y="3993131"/>
            <a:chExt cx="1208234" cy="2192536"/>
          </a:xfrm>
        </p:grpSpPr>
        <p:sp>
          <p:nvSpPr>
            <p:cNvPr id="156" name="Прямоугольник: скругленные углы 85"/>
            <p:cNvSpPr/>
            <p:nvPr/>
          </p:nvSpPr>
          <p:spPr bwMode="auto">
            <a:xfrm>
              <a:off x="9123327" y="4143314"/>
              <a:ext cx="888456" cy="1892170"/>
            </a:xfrm>
            <a:prstGeom prst="roundRect">
              <a:avLst>
                <a:gd name="adj" fmla="val 7231"/>
              </a:avLst>
            </a:prstGeom>
            <a:solidFill>
              <a:srgbClr val="F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57" name="Рисунок 1591409852"/>
            <p:cNvPicPr>
              <a:picLocks noChangeAspect="1"/>
            </p:cNvPicPr>
            <p:nvPr/>
          </p:nvPicPr>
          <p:blipFill>
            <a:blip r:embed="rId9"/>
            <a:stretch/>
          </p:blipFill>
          <p:spPr bwMode="auto">
            <a:xfrm>
              <a:off x="9153555" y="4402867"/>
              <a:ext cx="828000" cy="1472989"/>
            </a:xfrm>
            <a:prstGeom prst="rect">
              <a:avLst/>
            </a:prstGeom>
          </p:spPr>
        </p:pic>
        <p:pic>
          <p:nvPicPr>
            <p:cNvPr id="158" name="Рисунок 157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8963438" y="3993131"/>
              <a:ext cx="1208234" cy="2192536"/>
            </a:xfrm>
            <a:prstGeom prst="rect">
              <a:avLst/>
            </a:prstGeom>
          </p:spPr>
        </p:pic>
      </p:grpSp>
      <p:grpSp>
        <p:nvGrpSpPr>
          <p:cNvPr id="159" name="Группа 158"/>
          <p:cNvGrpSpPr/>
          <p:nvPr/>
        </p:nvGrpSpPr>
        <p:grpSpPr bwMode="auto">
          <a:xfrm>
            <a:off x="6374199" y="2370825"/>
            <a:ext cx="972000" cy="1681200"/>
            <a:chOff x="7532116" y="3993131"/>
            <a:chExt cx="1208234" cy="2192536"/>
          </a:xfrm>
        </p:grpSpPr>
        <p:sp>
          <p:nvSpPr>
            <p:cNvPr id="160" name="Прямоугольник: скругленные углы 81"/>
            <p:cNvSpPr/>
            <p:nvPr/>
          </p:nvSpPr>
          <p:spPr bwMode="auto">
            <a:xfrm>
              <a:off x="7697513" y="4140683"/>
              <a:ext cx="888456" cy="1892170"/>
            </a:xfrm>
            <a:prstGeom prst="roundRect">
              <a:avLst>
                <a:gd name="adj" fmla="val 7231"/>
              </a:avLst>
            </a:prstGeom>
            <a:solidFill>
              <a:srgbClr val="F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61" name="Рисунок 119023297"/>
            <p:cNvPicPr>
              <a:picLocks noChangeAspect="1"/>
            </p:cNvPicPr>
            <p:nvPr/>
          </p:nvPicPr>
          <p:blipFill>
            <a:blip r:embed="rId10"/>
            <a:stretch/>
          </p:blipFill>
          <p:spPr bwMode="auto">
            <a:xfrm>
              <a:off x="7697513" y="4338524"/>
              <a:ext cx="871200" cy="1549845"/>
            </a:xfrm>
            <a:prstGeom prst="rect">
              <a:avLst/>
            </a:prstGeom>
          </p:spPr>
        </p:pic>
        <p:pic>
          <p:nvPicPr>
            <p:cNvPr id="162" name="Рисунок 161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7532116" y="3993131"/>
              <a:ext cx="1208234" cy="2192536"/>
            </a:xfrm>
            <a:prstGeom prst="rect">
              <a:avLst/>
            </a:prstGeom>
          </p:spPr>
        </p:pic>
      </p:grpSp>
      <p:grpSp>
        <p:nvGrpSpPr>
          <p:cNvPr id="163" name="Группа 162"/>
          <p:cNvGrpSpPr/>
          <p:nvPr/>
        </p:nvGrpSpPr>
        <p:grpSpPr bwMode="auto">
          <a:xfrm>
            <a:off x="563596" y="4331191"/>
            <a:ext cx="993600" cy="1803600"/>
            <a:chOff x="589008" y="1701165"/>
            <a:chExt cx="1884650" cy="3420000"/>
          </a:xfrm>
        </p:grpSpPr>
        <p:sp>
          <p:nvSpPr>
            <p:cNvPr id="164" name="Прямоугольник: скругленные углы 12"/>
            <p:cNvSpPr/>
            <p:nvPr/>
          </p:nvSpPr>
          <p:spPr bwMode="auto">
            <a:xfrm>
              <a:off x="829792" y="1926203"/>
              <a:ext cx="1400989" cy="2983727"/>
            </a:xfrm>
            <a:prstGeom prst="roundRect">
              <a:avLst>
                <a:gd name="adj" fmla="val 7231"/>
              </a:avLst>
            </a:prstGeom>
            <a:solidFill>
              <a:srgbClr val="F5F1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65" name="Рисунок 164"/>
            <p:cNvPicPr>
              <a:picLocks noChangeAspect="1"/>
            </p:cNvPicPr>
            <p:nvPr/>
          </p:nvPicPr>
          <p:blipFill>
            <a:blip r:embed="rId11"/>
            <a:stretch/>
          </p:blipFill>
          <p:spPr bwMode="auto">
            <a:xfrm>
              <a:off x="862489" y="2223165"/>
              <a:ext cx="1337688" cy="2376000"/>
            </a:xfrm>
            <a:prstGeom prst="rect">
              <a:avLst/>
            </a:prstGeom>
          </p:spPr>
        </p:pic>
        <p:pic>
          <p:nvPicPr>
            <p:cNvPr id="166" name="Рисунок 165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589008" y="1701165"/>
              <a:ext cx="1884650" cy="3420000"/>
            </a:xfrm>
            <a:prstGeom prst="rect">
              <a:avLst/>
            </a:prstGeom>
          </p:spPr>
        </p:pic>
      </p:grpSp>
      <p:grpSp>
        <p:nvGrpSpPr>
          <p:cNvPr id="167" name="Группа 166"/>
          <p:cNvGrpSpPr/>
          <p:nvPr/>
        </p:nvGrpSpPr>
        <p:grpSpPr bwMode="auto">
          <a:xfrm>
            <a:off x="6378334" y="4028633"/>
            <a:ext cx="972000" cy="1681200"/>
            <a:chOff x="10394758" y="1360014"/>
            <a:chExt cx="1208234" cy="2192536"/>
          </a:xfrm>
        </p:grpSpPr>
        <p:sp>
          <p:nvSpPr>
            <p:cNvPr id="168" name="Прямоугольник: скругленные углы 71"/>
            <p:cNvSpPr/>
            <p:nvPr/>
          </p:nvSpPr>
          <p:spPr bwMode="auto">
            <a:xfrm>
              <a:off x="10554647" y="1510197"/>
              <a:ext cx="888456" cy="1892170"/>
            </a:xfrm>
            <a:prstGeom prst="roundRect">
              <a:avLst>
                <a:gd name="adj" fmla="val 7231"/>
              </a:avLst>
            </a:prstGeom>
            <a:solidFill>
              <a:srgbClr val="F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69" name="Рисунок 1272436389"/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10584875" y="1769746"/>
              <a:ext cx="828000" cy="1472993"/>
            </a:xfrm>
            <a:prstGeom prst="rect">
              <a:avLst/>
            </a:prstGeom>
          </p:spPr>
        </p:pic>
        <p:pic>
          <p:nvPicPr>
            <p:cNvPr id="170" name="Рисунок 169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10394758" y="1360014"/>
              <a:ext cx="1208234" cy="2192536"/>
            </a:xfrm>
            <a:prstGeom prst="rect">
              <a:avLst/>
            </a:prstGeom>
          </p:spPr>
        </p:pic>
      </p:grpSp>
      <p:grpSp>
        <p:nvGrpSpPr>
          <p:cNvPr id="171" name="Группа 170"/>
          <p:cNvGrpSpPr/>
          <p:nvPr/>
        </p:nvGrpSpPr>
        <p:grpSpPr bwMode="auto">
          <a:xfrm>
            <a:off x="7672113" y="5045553"/>
            <a:ext cx="972000" cy="1681200"/>
            <a:chOff x="8963438" y="3993131"/>
            <a:chExt cx="1208234" cy="2192536"/>
          </a:xfrm>
        </p:grpSpPr>
        <p:sp>
          <p:nvSpPr>
            <p:cNvPr id="172" name="Прямоугольник: скругленные углы 67"/>
            <p:cNvSpPr/>
            <p:nvPr/>
          </p:nvSpPr>
          <p:spPr bwMode="auto">
            <a:xfrm>
              <a:off x="9123327" y="4143314"/>
              <a:ext cx="888456" cy="1892170"/>
            </a:xfrm>
            <a:prstGeom prst="roundRect">
              <a:avLst>
                <a:gd name="adj" fmla="val 7231"/>
              </a:avLst>
            </a:prstGeom>
            <a:solidFill>
              <a:srgbClr val="F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73" name="Рисунок 1591409852"/>
            <p:cNvPicPr>
              <a:picLocks noChangeAspect="1"/>
            </p:cNvPicPr>
            <p:nvPr/>
          </p:nvPicPr>
          <p:blipFill>
            <a:blip r:embed="rId9"/>
            <a:stretch/>
          </p:blipFill>
          <p:spPr bwMode="auto">
            <a:xfrm>
              <a:off x="9153555" y="4402867"/>
              <a:ext cx="828000" cy="1472989"/>
            </a:xfrm>
            <a:prstGeom prst="rect">
              <a:avLst/>
            </a:prstGeom>
          </p:spPr>
        </p:pic>
        <p:pic>
          <p:nvPicPr>
            <p:cNvPr id="174" name="Рисунок 173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8963438" y="3993131"/>
              <a:ext cx="1208234" cy="2192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9004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FE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F6C49E-453F-FB20-1B59-C0ED58490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2577A6A-D140-AE18-9CE3-054A8C309A31}"/>
              </a:ext>
            </a:extLst>
          </p:cNvPr>
          <p:cNvSpPr/>
          <p:nvPr/>
        </p:nvSpPr>
        <p:spPr>
          <a:xfrm>
            <a:off x="0" y="1969877"/>
            <a:ext cx="12192000" cy="1207774"/>
          </a:xfrm>
          <a:prstGeom prst="rect">
            <a:avLst/>
          </a:prstGeom>
          <a:solidFill>
            <a:srgbClr val="FCB52E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589BBED-87AA-3705-2167-6233E814BDC9}"/>
              </a:ext>
            </a:extLst>
          </p:cNvPr>
          <p:cNvSpPr/>
          <p:nvPr/>
        </p:nvSpPr>
        <p:spPr>
          <a:xfrm>
            <a:off x="578430" y="1160376"/>
            <a:ext cx="11328935" cy="830997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r>
              <a:rPr lang="ru-RU" sz="5400" b="1" dirty="0">
                <a:solidFill>
                  <a:srgbClr val="9151A0"/>
                </a:solidFill>
              </a:rPr>
              <a:t>СЕРВИС «ЗАПРОС О ПЛАТЕЖЕ»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55EDC1-246F-F540-08E0-FDB4D6D34C90}"/>
              </a:ext>
            </a:extLst>
          </p:cNvPr>
          <p:cNvSpPr txBox="1"/>
          <p:nvPr/>
        </p:nvSpPr>
        <p:spPr>
          <a:xfrm>
            <a:off x="578430" y="2083706"/>
            <a:ext cx="113289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b="1" dirty="0">
                <a:solidFill>
                  <a:srgbClr val="1D1346"/>
                </a:solidFill>
              </a:rPr>
              <a:t>Сервис выставления платежных электронных счетов от поставщика плательщику, предоставляющий инструмент для удобной и быстрой оплаты, </a:t>
            </a:r>
            <a:r>
              <a:rPr lang="ru-RU" b="1" dirty="0" smtClean="0">
                <a:solidFill>
                  <a:srgbClr val="1D1346"/>
                </a:solidFill>
              </a:rPr>
              <a:t/>
            </a:r>
            <a:br>
              <a:rPr lang="ru-RU" b="1" dirty="0" smtClean="0">
                <a:solidFill>
                  <a:srgbClr val="1D1346"/>
                </a:solidFill>
              </a:rPr>
            </a:br>
            <a:r>
              <a:rPr lang="ru-RU" b="1" dirty="0" smtClean="0">
                <a:solidFill>
                  <a:srgbClr val="1D1346"/>
                </a:solidFill>
              </a:rPr>
              <a:t>а </a:t>
            </a:r>
            <a:r>
              <a:rPr lang="ru-RU" b="1" dirty="0">
                <a:solidFill>
                  <a:srgbClr val="1D1346"/>
                </a:solidFill>
              </a:rPr>
              <a:t>также информацию </a:t>
            </a:r>
            <a:r>
              <a:rPr lang="ru-RU" b="1" dirty="0" smtClean="0">
                <a:solidFill>
                  <a:srgbClr val="1D1346"/>
                </a:solidFill>
              </a:rPr>
              <a:t>по </a:t>
            </a:r>
            <a:r>
              <a:rPr lang="ru-RU" b="1" dirty="0">
                <a:solidFill>
                  <a:srgbClr val="1D1346"/>
                </a:solidFill>
              </a:rPr>
              <a:t>товарам, работам и услугам</a:t>
            </a:r>
            <a:endParaRPr lang="ru-RU" dirty="0">
              <a:solidFill>
                <a:srgbClr val="DB195B"/>
              </a:solidFill>
            </a:endParaRPr>
          </a:p>
        </p:txBody>
      </p:sp>
      <p:sp>
        <p:nvSpPr>
          <p:cNvPr id="81" name="Нижний колонтитул 20">
            <a:extLst>
              <a:ext uri="{FF2B5EF4-FFF2-40B4-BE49-F238E27FC236}">
                <a16:creationId xmlns:a16="http://schemas.microsoft.com/office/drawing/2014/main" id="{11E7797E-AA2A-BEF6-B74F-DEEDD8891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48442" y="423763"/>
            <a:ext cx="8219700" cy="324001"/>
          </a:xfrm>
        </p:spPr>
        <p:txBody>
          <a:bodyPr/>
          <a:lstStyle/>
          <a:p>
            <a:r>
              <a:rPr lang="ru-RU" sz="2000" dirty="0">
                <a:solidFill>
                  <a:srgbClr val="1D1346"/>
                </a:solidFill>
                <a:sym typeface="GothamPro-Light"/>
              </a:rPr>
              <a:t>Сервис </a:t>
            </a:r>
            <a:r>
              <a:rPr lang="en-US" sz="2000" dirty="0" err="1">
                <a:solidFill>
                  <a:srgbClr val="1D1346"/>
                </a:solidFill>
                <a:sym typeface="GothamPro-Light"/>
              </a:rPr>
              <a:t>RtP</a:t>
            </a:r>
            <a:endParaRPr lang="ru-RU" sz="2000" dirty="0">
              <a:solidFill>
                <a:srgbClr val="1D1346"/>
              </a:solidFill>
              <a:sym typeface="GothamPro-Light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59B040BC-06AD-CDA4-6792-053F102C10DD}"/>
              </a:ext>
            </a:extLst>
          </p:cNvPr>
          <p:cNvGrpSpPr/>
          <p:nvPr/>
        </p:nvGrpSpPr>
        <p:grpSpPr>
          <a:xfrm>
            <a:off x="2256651" y="3446687"/>
            <a:ext cx="2798361" cy="617531"/>
            <a:chOff x="1804505" y="3939278"/>
            <a:chExt cx="2798361" cy="617531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B74A57E6-2E67-A3E4-7E2F-6A23F97DB51A}"/>
                </a:ext>
              </a:extLst>
            </p:cNvPr>
            <p:cNvSpPr/>
            <p:nvPr/>
          </p:nvSpPr>
          <p:spPr>
            <a:xfrm>
              <a:off x="2008754" y="3939278"/>
              <a:ext cx="2594112" cy="53617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Google Shape;77;p15">
              <a:extLst>
                <a:ext uri="{FF2B5EF4-FFF2-40B4-BE49-F238E27FC236}">
                  <a16:creationId xmlns:a16="http://schemas.microsoft.com/office/drawing/2014/main" id="{2CDB0CE2-2FB8-3231-9BBB-00E8F15FB74D}"/>
                </a:ext>
              </a:extLst>
            </p:cNvPr>
            <p:cNvSpPr/>
            <p:nvPr/>
          </p:nvSpPr>
          <p:spPr>
            <a:xfrm rot="8213556">
              <a:off x="1804505" y="4221365"/>
              <a:ext cx="555031" cy="335444"/>
            </a:xfrm>
            <a:custGeom>
              <a:avLst/>
              <a:gdLst/>
              <a:ahLst/>
              <a:cxnLst/>
              <a:rect l="l" t="t" r="r" b="b"/>
              <a:pathLst>
                <a:path w="6871" h="11942" extrusionOk="0">
                  <a:moveTo>
                    <a:pt x="1501" y="0"/>
                  </a:moveTo>
                  <a:cubicBezTo>
                    <a:pt x="737" y="0"/>
                    <a:pt x="0" y="597"/>
                    <a:pt x="0" y="1500"/>
                  </a:cubicBezTo>
                  <a:lnTo>
                    <a:pt x="0" y="10453"/>
                  </a:lnTo>
                  <a:cubicBezTo>
                    <a:pt x="0" y="11347"/>
                    <a:pt x="736" y="11942"/>
                    <a:pt x="1499" y="11942"/>
                  </a:cubicBezTo>
                  <a:cubicBezTo>
                    <a:pt x="1864" y="11942"/>
                    <a:pt x="2236" y="11806"/>
                    <a:pt x="2536" y="11501"/>
                  </a:cubicBezTo>
                  <a:lnTo>
                    <a:pt x="5382" y="8656"/>
                  </a:lnTo>
                  <a:cubicBezTo>
                    <a:pt x="6870" y="7179"/>
                    <a:pt x="6870" y="4774"/>
                    <a:pt x="5382" y="3286"/>
                  </a:cubicBezTo>
                  <a:lnTo>
                    <a:pt x="2536" y="440"/>
                  </a:lnTo>
                  <a:cubicBezTo>
                    <a:pt x="2236" y="136"/>
                    <a:pt x="1865" y="0"/>
                    <a:pt x="150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cs typeface="+mn-ea"/>
                <a:sym typeface="+mn-lt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066CEC-C20F-DEE3-8A83-CA5E32A4F4DF}"/>
                </a:ext>
              </a:extLst>
            </p:cNvPr>
            <p:cNvSpPr txBox="1"/>
            <p:nvPr/>
          </p:nvSpPr>
          <p:spPr>
            <a:xfrm>
              <a:off x="2037142" y="4025056"/>
              <a:ext cx="248298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Clr>
                  <a:srgbClr val="128ACB"/>
                </a:buClr>
                <a:defRPr/>
              </a:pPr>
              <a:r>
                <a:rPr lang="ru-RU" sz="1600" b="1" dirty="0">
                  <a:solidFill>
                    <a:srgbClr val="575FAA"/>
                  </a:solidFill>
                </a:rPr>
                <a:t>Удобство для </a:t>
              </a:r>
              <a:r>
                <a:rPr lang="ru-RU" sz="1600" b="1" dirty="0">
                  <a:solidFill>
                    <a:srgbClr val="DB195B"/>
                  </a:solidFill>
                </a:rPr>
                <a:t>бизнеса</a:t>
              </a:r>
            </a:p>
          </p:txBody>
        </p:sp>
      </p:grpSp>
      <p:sp>
        <p:nvSpPr>
          <p:cNvPr id="12" name="Полилиния: фигура 27">
            <a:extLst>
              <a:ext uri="{FF2B5EF4-FFF2-40B4-BE49-F238E27FC236}">
                <a16:creationId xmlns:a16="http://schemas.microsoft.com/office/drawing/2014/main" id="{CA239331-F3D5-2E19-4C3F-DECA4E31A8DD}"/>
              </a:ext>
            </a:extLst>
          </p:cNvPr>
          <p:cNvSpPr>
            <a:spLocks noChangeAspect="1"/>
          </p:cNvSpPr>
          <p:nvPr/>
        </p:nvSpPr>
        <p:spPr>
          <a:xfrm rot="10800000">
            <a:off x="2899445" y="4203386"/>
            <a:ext cx="144891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F18C37-F184-B468-826D-5A21F995DEE0}"/>
              </a:ext>
            </a:extLst>
          </p:cNvPr>
          <p:cNvSpPr txBox="1"/>
          <p:nvPr/>
        </p:nvSpPr>
        <p:spPr>
          <a:xfrm>
            <a:off x="3046312" y="4145512"/>
            <a:ext cx="3261892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b="1" dirty="0">
                <a:solidFill>
                  <a:srgbClr val="1D1346"/>
                </a:solidFill>
              </a:rPr>
              <a:t>Быстрая доставка счетов</a:t>
            </a:r>
          </a:p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050" dirty="0">
                <a:solidFill>
                  <a:srgbClr val="1D1346"/>
                </a:solidFill>
              </a:rPr>
              <a:t>Формирование и отправка счетов </a:t>
            </a:r>
            <a:r>
              <a:rPr lang="ru-RU" sz="1050" dirty="0" smtClean="0">
                <a:solidFill>
                  <a:srgbClr val="1D1346"/>
                </a:solidFill>
              </a:rPr>
              <a:t/>
            </a:r>
            <a:br>
              <a:rPr lang="ru-RU" sz="1050" dirty="0" smtClean="0">
                <a:solidFill>
                  <a:srgbClr val="1D1346"/>
                </a:solidFill>
              </a:rPr>
            </a:br>
            <a:r>
              <a:rPr lang="ru-RU" sz="1050" dirty="0" smtClean="0">
                <a:solidFill>
                  <a:srgbClr val="1D1346"/>
                </a:solidFill>
              </a:rPr>
              <a:t>в </a:t>
            </a:r>
            <a:r>
              <a:rPr lang="ru-RU" sz="1050" dirty="0">
                <a:solidFill>
                  <a:srgbClr val="1D1346"/>
                </a:solidFill>
              </a:rPr>
              <a:t>режиме онлайн</a:t>
            </a:r>
            <a:endParaRPr lang="ru-RU" sz="1050" u="sng" dirty="0">
              <a:solidFill>
                <a:srgbClr val="DB195B"/>
              </a:solidFill>
            </a:endParaRPr>
          </a:p>
        </p:txBody>
      </p:sp>
      <p:sp>
        <p:nvSpPr>
          <p:cNvPr id="17" name="Полилиния: фигура 27">
            <a:extLst>
              <a:ext uri="{FF2B5EF4-FFF2-40B4-BE49-F238E27FC236}">
                <a16:creationId xmlns:a16="http://schemas.microsoft.com/office/drawing/2014/main" id="{6CACB561-C4B3-F549-87EE-0A17A670BFBD}"/>
              </a:ext>
            </a:extLst>
          </p:cNvPr>
          <p:cNvSpPr>
            <a:spLocks noChangeAspect="1"/>
          </p:cNvSpPr>
          <p:nvPr/>
        </p:nvSpPr>
        <p:spPr>
          <a:xfrm rot="10800000">
            <a:off x="2897470" y="4904876"/>
            <a:ext cx="120718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2BD1B2-CA70-72CE-AB26-7EBC58C91618}"/>
              </a:ext>
            </a:extLst>
          </p:cNvPr>
          <p:cNvSpPr txBox="1"/>
          <p:nvPr/>
        </p:nvSpPr>
        <p:spPr>
          <a:xfrm>
            <a:off x="3044337" y="4847001"/>
            <a:ext cx="3349183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b="1" dirty="0">
                <a:solidFill>
                  <a:srgbClr val="1D1346"/>
                </a:solidFill>
              </a:rPr>
              <a:t>Единый канал для доставки счетов</a:t>
            </a:r>
          </a:p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050" dirty="0">
                <a:solidFill>
                  <a:srgbClr val="1D1346"/>
                </a:solidFill>
              </a:rPr>
              <a:t>Отсутствие необходимости отправлять счет </a:t>
            </a:r>
            <a:r>
              <a:rPr lang="ru-RU" sz="1050" dirty="0" smtClean="0">
                <a:solidFill>
                  <a:srgbClr val="1D1346"/>
                </a:solidFill>
              </a:rPr>
              <a:t/>
            </a:r>
            <a:br>
              <a:rPr lang="ru-RU" sz="1050" dirty="0" smtClean="0">
                <a:solidFill>
                  <a:srgbClr val="1D1346"/>
                </a:solidFill>
              </a:rPr>
            </a:br>
            <a:r>
              <a:rPr lang="ru-RU" sz="1050" dirty="0" smtClean="0">
                <a:solidFill>
                  <a:srgbClr val="1D1346"/>
                </a:solidFill>
              </a:rPr>
              <a:t>на </a:t>
            </a:r>
            <a:r>
              <a:rPr lang="ru-RU" sz="1050" dirty="0">
                <a:solidFill>
                  <a:srgbClr val="1D1346"/>
                </a:solidFill>
              </a:rPr>
              <a:t>бумаге, в мессенджерах, по электронной почте</a:t>
            </a:r>
            <a:endParaRPr lang="ru-RU" sz="1050" u="sng" dirty="0">
              <a:solidFill>
                <a:srgbClr val="DB195B"/>
              </a:solidFill>
            </a:endParaRPr>
          </a:p>
        </p:txBody>
      </p:sp>
      <p:sp>
        <p:nvSpPr>
          <p:cNvPr id="23" name="Полилиния: фигура 27">
            <a:extLst>
              <a:ext uri="{FF2B5EF4-FFF2-40B4-BE49-F238E27FC236}">
                <a16:creationId xmlns:a16="http://schemas.microsoft.com/office/drawing/2014/main" id="{C9332CE3-8547-13A1-CC26-C23D75386145}"/>
              </a:ext>
            </a:extLst>
          </p:cNvPr>
          <p:cNvSpPr>
            <a:spLocks noChangeAspect="1"/>
          </p:cNvSpPr>
          <p:nvPr/>
        </p:nvSpPr>
        <p:spPr>
          <a:xfrm rot="10800000">
            <a:off x="2897469" y="5606365"/>
            <a:ext cx="120718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A2B8A9B-B6B6-F9BC-5E15-BA16AE67A457}"/>
              </a:ext>
            </a:extLst>
          </p:cNvPr>
          <p:cNvSpPr txBox="1"/>
          <p:nvPr/>
        </p:nvSpPr>
        <p:spPr>
          <a:xfrm>
            <a:off x="3044336" y="5548490"/>
            <a:ext cx="3263868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b="1" dirty="0">
                <a:solidFill>
                  <a:srgbClr val="1D1346"/>
                </a:solidFill>
              </a:rPr>
              <a:t>Не нужно вводить реквизиты</a:t>
            </a:r>
          </a:p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050" dirty="0">
                <a:solidFill>
                  <a:srgbClr val="1D1346"/>
                </a:solidFill>
              </a:rPr>
              <a:t>Платежная ссылка СБП </a:t>
            </a:r>
            <a:r>
              <a:rPr lang="ru-RU" sz="1050" dirty="0" smtClean="0">
                <a:solidFill>
                  <a:srgbClr val="1D1346"/>
                </a:solidFill>
              </a:rPr>
              <a:t/>
            </a:r>
            <a:br>
              <a:rPr lang="ru-RU" sz="1050" dirty="0" smtClean="0">
                <a:solidFill>
                  <a:srgbClr val="1D1346"/>
                </a:solidFill>
              </a:rPr>
            </a:br>
            <a:r>
              <a:rPr lang="ru-RU" sz="1050" dirty="0" smtClean="0">
                <a:solidFill>
                  <a:srgbClr val="1D1346"/>
                </a:solidFill>
              </a:rPr>
              <a:t>добавляется </a:t>
            </a:r>
            <a:r>
              <a:rPr lang="ru-RU" sz="1050" dirty="0">
                <a:solidFill>
                  <a:srgbClr val="1D1346"/>
                </a:solidFill>
              </a:rPr>
              <a:t>в </a:t>
            </a:r>
            <a:r>
              <a:rPr lang="ru-RU" sz="1050" dirty="0" smtClean="0">
                <a:solidFill>
                  <a:srgbClr val="1D1346"/>
                </a:solidFill>
              </a:rPr>
              <a:t>счет в </a:t>
            </a:r>
            <a:r>
              <a:rPr lang="ru-RU" sz="1050" dirty="0">
                <a:solidFill>
                  <a:srgbClr val="1D1346"/>
                </a:solidFill>
              </a:rPr>
              <a:t>один клик</a:t>
            </a:r>
            <a:endParaRPr lang="ru-RU" sz="1050" u="sng" dirty="0">
              <a:solidFill>
                <a:srgbClr val="DB195B"/>
              </a:solidFill>
            </a:endParaRPr>
          </a:p>
        </p:txBody>
      </p:sp>
      <p:sp>
        <p:nvSpPr>
          <p:cNvPr id="4" name="Полилиния: фигура 27">
            <a:extLst>
              <a:ext uri="{FF2B5EF4-FFF2-40B4-BE49-F238E27FC236}">
                <a16:creationId xmlns:a16="http://schemas.microsoft.com/office/drawing/2014/main" id="{004C6FF3-C651-6E1B-1725-DFCFA5304B3E}"/>
              </a:ext>
            </a:extLst>
          </p:cNvPr>
          <p:cNvSpPr>
            <a:spLocks noChangeAspect="1"/>
          </p:cNvSpPr>
          <p:nvPr/>
        </p:nvSpPr>
        <p:spPr>
          <a:xfrm rot="10800000">
            <a:off x="2897469" y="6307854"/>
            <a:ext cx="120718" cy="197095"/>
          </a:xfrm>
          <a:custGeom>
            <a:avLst/>
            <a:gdLst>
              <a:gd name="connsiteX0" fmla="*/ 988878 w 1660635"/>
              <a:gd name="connsiteY0" fmla="*/ 42342 h 2675200"/>
              <a:gd name="connsiteX1" fmla="*/ 49355 w 1660635"/>
              <a:gd name="connsiteY1" fmla="*/ 1195785 h 2675200"/>
              <a:gd name="connsiteX2" fmla="*/ 49355 w 1660635"/>
              <a:gd name="connsiteY2" fmla="*/ 1479272 h 2675200"/>
              <a:gd name="connsiteX3" fmla="*/ 988878 w 1660635"/>
              <a:gd name="connsiteY3" fmla="*/ 2632948 h 2675200"/>
              <a:gd name="connsiteX4" fmla="*/ 1078055 w 1660635"/>
              <a:gd name="connsiteY4" fmla="*/ 2675303 h 2675200"/>
              <a:gd name="connsiteX5" fmla="*/ 1562119 w 1660635"/>
              <a:gd name="connsiteY5" fmla="*/ 2675303 h 2675200"/>
              <a:gd name="connsiteX6" fmla="*/ 1659419 w 1660635"/>
              <a:gd name="connsiteY6" fmla="*/ 2577678 h 2675200"/>
              <a:gd name="connsiteX7" fmla="*/ 1637545 w 1660635"/>
              <a:gd name="connsiteY7" fmla="*/ 2516270 h 2675200"/>
              <a:gd name="connsiteX8" fmla="*/ 736954 w 1660635"/>
              <a:gd name="connsiteY8" fmla="*/ 1410112 h 2675200"/>
              <a:gd name="connsiteX9" fmla="*/ 736954 w 1660635"/>
              <a:gd name="connsiteY9" fmla="*/ 1265062 h 2675200"/>
              <a:gd name="connsiteX10" fmla="*/ 1637719 w 1660635"/>
              <a:gd name="connsiteY10" fmla="*/ 159195 h 2675200"/>
              <a:gd name="connsiteX11" fmla="*/ 1623620 w 1660635"/>
              <a:gd name="connsiteY11" fmla="*/ 21982 h 2675200"/>
              <a:gd name="connsiteX12" fmla="*/ 1562293 w 1660635"/>
              <a:gd name="connsiteY12" fmla="*/ 103 h 2675200"/>
              <a:gd name="connsiteX13" fmla="*/ 1078229 w 1660635"/>
              <a:gd name="connsiteY13" fmla="*/ 103 h 2675200"/>
              <a:gd name="connsiteX14" fmla="*/ 988878 w 1660635"/>
              <a:gd name="connsiteY14" fmla="*/ 42342 h 26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60635" h="2675200">
                <a:moveTo>
                  <a:pt x="988878" y="42342"/>
                </a:moveTo>
                <a:lnTo>
                  <a:pt x="49355" y="1195785"/>
                </a:lnTo>
                <a:cubicBezTo>
                  <a:pt x="-17833" y="1278337"/>
                  <a:pt x="-17833" y="1396721"/>
                  <a:pt x="49355" y="1479272"/>
                </a:cubicBezTo>
                <a:lnTo>
                  <a:pt x="988878" y="2632948"/>
                </a:lnTo>
                <a:cubicBezTo>
                  <a:pt x="1010751" y="2659754"/>
                  <a:pt x="1043475" y="2675303"/>
                  <a:pt x="1078055" y="2675303"/>
                </a:cubicBezTo>
                <a:lnTo>
                  <a:pt x="1562119" y="2675303"/>
                </a:lnTo>
                <a:cubicBezTo>
                  <a:pt x="1615962" y="2675245"/>
                  <a:pt x="1659534" y="2631515"/>
                  <a:pt x="1659419" y="2577678"/>
                </a:cubicBezTo>
                <a:cubicBezTo>
                  <a:pt x="1659419" y="2555305"/>
                  <a:pt x="1651702" y="2533618"/>
                  <a:pt x="1637545" y="2516270"/>
                </a:cubicBezTo>
                <a:lnTo>
                  <a:pt x="736954" y="1410112"/>
                </a:lnTo>
                <a:cubicBezTo>
                  <a:pt x="702606" y="1367868"/>
                  <a:pt x="702606" y="1307306"/>
                  <a:pt x="736954" y="1265062"/>
                </a:cubicBezTo>
                <a:lnTo>
                  <a:pt x="1637719" y="159195"/>
                </a:lnTo>
                <a:cubicBezTo>
                  <a:pt x="1671719" y="117414"/>
                  <a:pt x="1665394" y="55982"/>
                  <a:pt x="1623620" y="21982"/>
                </a:cubicBezTo>
                <a:cubicBezTo>
                  <a:pt x="1606272" y="7878"/>
                  <a:pt x="1584631" y="155"/>
                  <a:pt x="1562293" y="103"/>
                </a:cubicBezTo>
                <a:lnTo>
                  <a:pt x="1078229" y="103"/>
                </a:lnTo>
                <a:cubicBezTo>
                  <a:pt x="1043591" y="4"/>
                  <a:pt x="1010751" y="15525"/>
                  <a:pt x="988878" y="42342"/>
                </a:cubicBezTo>
                <a:close/>
              </a:path>
            </a:pathLst>
          </a:custGeom>
          <a:solidFill>
            <a:srgbClr val="DB195B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>
              <a:solidFill>
                <a:srgbClr val="5C3A2E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B31436-8298-5071-E6C9-8E16FC5BFA66}"/>
              </a:ext>
            </a:extLst>
          </p:cNvPr>
          <p:cNvSpPr txBox="1"/>
          <p:nvPr/>
        </p:nvSpPr>
        <p:spPr>
          <a:xfrm>
            <a:off x="3044336" y="6249979"/>
            <a:ext cx="3263868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b="1" dirty="0">
                <a:solidFill>
                  <a:srgbClr val="1D1346"/>
                </a:solidFill>
              </a:rPr>
              <a:t>Мгновенное зачисление денег получателю</a:t>
            </a:r>
          </a:p>
          <a:p>
            <a:pPr>
              <a:spcBef>
                <a:spcPts val="600"/>
              </a:spcBef>
              <a:buClr>
                <a:srgbClr val="128ACB"/>
              </a:buClr>
              <a:defRPr/>
            </a:pPr>
            <a:r>
              <a:rPr lang="ru-RU" sz="1050" dirty="0">
                <a:solidFill>
                  <a:srgbClr val="1D1346"/>
                </a:solidFill>
              </a:rPr>
              <a:t>через СБП</a:t>
            </a:r>
            <a:endParaRPr lang="ru-RU" sz="1050" u="sng" dirty="0">
              <a:solidFill>
                <a:srgbClr val="DB195B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96B4064-0C74-5134-1919-CC418F3A46F5}"/>
              </a:ext>
            </a:extLst>
          </p:cNvPr>
          <p:cNvSpPr txBox="1"/>
          <p:nvPr/>
        </p:nvSpPr>
        <p:spPr>
          <a:xfrm>
            <a:off x="8061056" y="3446687"/>
            <a:ext cx="38280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b="1" dirty="0">
                <a:solidFill>
                  <a:srgbClr val="DB195B"/>
                </a:solidFill>
              </a:rPr>
              <a:t>3 простых шага</a:t>
            </a:r>
            <a:r>
              <a:rPr lang="ru-RU" b="1" dirty="0">
                <a:solidFill>
                  <a:srgbClr val="1D1346"/>
                </a:solidFill>
              </a:rPr>
              <a:t>, чтобы выставить и оплатить счет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9200B09F-FF7F-97AB-6DD8-A1D3688A9DE7}"/>
              </a:ext>
            </a:extLst>
          </p:cNvPr>
          <p:cNvSpPr/>
          <p:nvPr/>
        </p:nvSpPr>
        <p:spPr>
          <a:xfrm>
            <a:off x="8169546" y="4440531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F5B9520-2131-C2B1-4260-5118A79A38A2}"/>
              </a:ext>
            </a:extLst>
          </p:cNvPr>
          <p:cNvSpPr txBox="1"/>
          <p:nvPr/>
        </p:nvSpPr>
        <p:spPr>
          <a:xfrm>
            <a:off x="8542862" y="4425829"/>
            <a:ext cx="28643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Компания-поставщик выставляет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счет </a:t>
            </a:r>
            <a:r>
              <a:rPr lang="ru-RU" sz="1100" dirty="0">
                <a:solidFill>
                  <a:srgbClr val="1D1346"/>
                </a:solidFill>
              </a:rPr>
              <a:t>для плательщика через сервис</a:t>
            </a: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B8B3DD26-0456-DDFC-5710-21A1306187EF}"/>
              </a:ext>
            </a:extLst>
          </p:cNvPr>
          <p:cNvSpPr/>
          <p:nvPr/>
        </p:nvSpPr>
        <p:spPr>
          <a:xfrm>
            <a:off x="8169546" y="5035110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D5E218-AC83-DB93-6D38-0BD06A11596D}"/>
              </a:ext>
            </a:extLst>
          </p:cNvPr>
          <p:cNvSpPr txBox="1"/>
          <p:nvPr/>
        </p:nvSpPr>
        <p:spPr>
          <a:xfrm>
            <a:off x="8542862" y="5006201"/>
            <a:ext cx="286438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Сервис обогащает счет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ссылкой для </a:t>
            </a:r>
            <a:r>
              <a:rPr lang="ru-RU" sz="1100" dirty="0">
                <a:solidFill>
                  <a:srgbClr val="1D1346"/>
                </a:solidFill>
              </a:rPr>
              <a:t>оплаты через СБП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и отправляет ее </a:t>
            </a:r>
            <a:r>
              <a:rPr lang="ru-RU" sz="1100" dirty="0">
                <a:solidFill>
                  <a:srgbClr val="1D1346"/>
                </a:solidFill>
              </a:rPr>
              <a:t>плательщику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5D491E62-F6D7-1568-B274-297B8A0568B1}"/>
              </a:ext>
            </a:extLst>
          </p:cNvPr>
          <p:cNvSpPr/>
          <p:nvPr/>
        </p:nvSpPr>
        <p:spPr>
          <a:xfrm>
            <a:off x="8169546" y="5724392"/>
            <a:ext cx="288000" cy="288000"/>
          </a:xfrm>
          <a:prstGeom prst="ellipse">
            <a:avLst/>
          </a:prstGeom>
          <a:solidFill>
            <a:srgbClr val="DB1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BB253B0-4EE2-6D4D-AF15-07B40B1B8A76}"/>
              </a:ext>
            </a:extLst>
          </p:cNvPr>
          <p:cNvSpPr txBox="1"/>
          <p:nvPr/>
        </p:nvSpPr>
        <p:spPr>
          <a:xfrm>
            <a:off x="8542862" y="5695483"/>
            <a:ext cx="28643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28ACB"/>
              </a:buClr>
              <a:defRPr/>
            </a:pPr>
            <a:r>
              <a:rPr lang="ru-RU" sz="1100" dirty="0">
                <a:solidFill>
                  <a:srgbClr val="1D1346"/>
                </a:solidFill>
              </a:rPr>
              <a:t>Плательщик оплачивает счет </a:t>
            </a:r>
            <a:r>
              <a:rPr lang="ru-RU" sz="1100" dirty="0" smtClean="0">
                <a:solidFill>
                  <a:srgbClr val="1D1346"/>
                </a:solidFill>
              </a:rPr>
              <a:t/>
            </a:r>
            <a:br>
              <a:rPr lang="ru-RU" sz="1100" dirty="0" smtClean="0">
                <a:solidFill>
                  <a:srgbClr val="1D1346"/>
                </a:solidFill>
              </a:rPr>
            </a:br>
            <a:r>
              <a:rPr lang="ru-RU" sz="1100" dirty="0" smtClean="0">
                <a:solidFill>
                  <a:srgbClr val="1D1346"/>
                </a:solidFill>
              </a:rPr>
              <a:t>через </a:t>
            </a:r>
            <a:r>
              <a:rPr lang="ru-RU" sz="1100" dirty="0">
                <a:solidFill>
                  <a:srgbClr val="1D1346"/>
                </a:solidFill>
              </a:rPr>
              <a:t>ссылку для оплаты СБП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D85A5D3D-552F-661F-3B1E-02D7A4248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22" t="1715" r="15043"/>
          <a:stretch>
            <a:fillRect/>
          </a:stretch>
        </p:blipFill>
        <p:spPr>
          <a:xfrm>
            <a:off x="366733" y="3604747"/>
            <a:ext cx="2445420" cy="325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4898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5">
      <a:dk1>
        <a:sysClr val="windowText" lastClr="000000"/>
      </a:dk1>
      <a:lt1>
        <a:sysClr val="window" lastClr="FFFFFF"/>
      </a:lt1>
      <a:dk2>
        <a:srgbClr val="888A8D"/>
      </a:dk2>
      <a:lt2>
        <a:srgbClr val="C4C4C6"/>
      </a:lt2>
      <a:accent1>
        <a:srgbClr val="0082BB"/>
      </a:accent1>
      <a:accent2>
        <a:srgbClr val="00BCE7"/>
      </a:accent2>
      <a:accent3>
        <a:srgbClr val="FAA61A"/>
      </a:accent3>
      <a:accent4>
        <a:srgbClr val="FFD485"/>
      </a:accent4>
      <a:accent5>
        <a:srgbClr val="ED1B34"/>
      </a:accent5>
      <a:accent6>
        <a:srgbClr val="F2665E"/>
      </a:accent6>
      <a:hlink>
        <a:srgbClr val="0082BB"/>
      </a:hlink>
      <a:folHlink>
        <a:srgbClr val="FAA61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9D40D85E99DE04DA006E4DA2B0CA5DF" ma:contentTypeVersion="1" ma:contentTypeDescription="Создание документа." ma:contentTypeScope="" ma:versionID="d09b6ffd80897ed69d8fdc6b1c863d1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f7627a1539f4de031a1c7b0633e8d33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Дата начала расписания" ma:description="&quot;Дата начала расписания&quot; — это столбец сайта, созданный средством публикации. Он используется для указания даты и времени первого отображения данной страницы для посетителей сайта." ma:hidden="true" ma:internalName="PublishingStartDate">
      <xsd:simpleType>
        <xsd:restriction base="dms:Unknown"/>
      </xsd:simpleType>
    </xsd:element>
    <xsd:element name="PublishingExpirationDate" ma:index="9" nillable="true" ma:displayName="Дата окончания расписания" ma:description="&quot;Дата окончания расписания&quot; — это столбец сайта, созданный средством публикации. Он используется для указания даты и времени прекращения отображения данной страницы для посетителей сайта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56E3D5-E39D-444D-9600-2B9B0AD40D17}">
  <ds:schemaRefs>
    <ds:schemaRef ds:uri="http://schemas.microsoft.com/sharepoint/v3"/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24FC562-063A-458C-8172-F6BB87557D6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6BAED3-2A85-4D0D-842E-57AE497226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5915</TotalTime>
  <Words>1202</Words>
  <Application>Microsoft Office PowerPoint</Application>
  <PresentationFormat>Широкоэкранный</PresentationFormat>
  <Paragraphs>306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GothamPro-Light</vt:lpstr>
      <vt:lpstr>SBPCirce 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brodik</dc:creator>
  <cp:lastModifiedBy>Журавлёва Наталья Анатольевна</cp:lastModifiedBy>
  <cp:revision>440</cp:revision>
  <cp:lastPrinted>2023-01-24T08:11:03Z</cp:lastPrinted>
  <dcterms:created xsi:type="dcterms:W3CDTF">2018-11-05T17:34:13Z</dcterms:created>
  <dcterms:modified xsi:type="dcterms:W3CDTF">2026-09-04T09:49:22Z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0x01010099D40D85E99DE04DA006E4DA2B0CA5DF</vt:lpwstr>
  </property>
</Properties>
</file>